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9" r:id="rId3"/>
    <p:sldId id="265" r:id="rId4"/>
    <p:sldId id="289" r:id="rId5"/>
    <p:sldId id="288" r:id="rId6"/>
    <p:sldId id="285" r:id="rId7"/>
    <p:sldId id="286" r:id="rId8"/>
    <p:sldId id="287" r:id="rId9"/>
    <p:sldId id="275" r:id="rId10"/>
    <p:sldId id="290" r:id="rId11"/>
    <p:sldId id="291" r:id="rId12"/>
    <p:sldId id="284" r:id="rId13"/>
    <p:sldId id="293" r:id="rId14"/>
    <p:sldId id="292" r:id="rId15"/>
    <p:sldId id="294" r:id="rId16"/>
    <p:sldId id="295" r:id="rId17"/>
    <p:sldId id="300" r:id="rId18"/>
    <p:sldId id="297" r:id="rId19"/>
    <p:sldId id="298" r:id="rId20"/>
    <p:sldId id="299" r:id="rId21"/>
    <p:sldId id="296" r:id="rId22"/>
    <p:sldId id="301" r:id="rId23"/>
    <p:sldId id="279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D2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83E79F-437D-497E-A596-11EF5268AF17}">
  <a:tblStyle styleId="{1683E79F-437D-497E-A596-11EF5268AF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5"/>
    <p:restoredTop sz="94715"/>
  </p:normalViewPr>
  <p:slideViewPr>
    <p:cSldViewPr snapToGrid="0" snapToObjects="1">
      <p:cViewPr varScale="1">
        <p:scale>
          <a:sx n="154" d="100"/>
          <a:sy n="154" d="100"/>
        </p:scale>
        <p:origin x="2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10275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687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5056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91010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38145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92512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7780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1501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7000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956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2661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64656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5917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7901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9282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7273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9871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9257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BA3B2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3493950"/>
            <a:ext cx="9144000" cy="16494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" name="Shape 11"/>
          <p:cNvSpPr/>
          <p:nvPr/>
        </p:nvSpPr>
        <p:spPr>
          <a:xfrm>
            <a:off x="3747300" y="3493900"/>
            <a:ext cx="1649400" cy="16494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984050" y="0"/>
            <a:ext cx="7175700" cy="3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BA3B2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4044100"/>
            <a:ext cx="9144000" cy="10992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5" name="Shape 15"/>
          <p:cNvSpPr/>
          <p:nvPr/>
        </p:nvSpPr>
        <p:spPr>
          <a:xfrm>
            <a:off x="4022400" y="4044100"/>
            <a:ext cx="1099200" cy="10992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735925" y="2665541"/>
            <a:ext cx="567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9pPr>
          </a:lstStyle>
          <a:p>
            <a:endParaRPr/>
          </a:p>
        </p:txBody>
      </p:sp>
      <p:cxnSp>
        <p:nvCxnSpPr>
          <p:cNvPr id="18" name="Shape 18"/>
          <p:cNvCxnSpPr/>
          <p:nvPr/>
        </p:nvCxnSpPr>
        <p:spPr>
          <a:xfrm>
            <a:off x="3527100" y="2474305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F55C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Shape 28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29" name="Shape 29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30" name="Shape 30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Shape 31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" name="Shape 32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" name="Shape 33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hort + 1 column + image">
  <p:cSld name="TITLE_AND_BODY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Shape 38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39" name="Shape 39"/>
            <p:cNvCxnSpPr/>
            <p:nvPr/>
          </p:nvCxnSpPr>
          <p:spPr>
            <a:xfrm>
              <a:off x="-11050" y="887200"/>
              <a:ext cx="43122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40" name="Shape 40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" name="Shape 41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" name="Shape 42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" name="Shape 43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37404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37404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0" y="4593700"/>
            <a:ext cx="9144000" cy="549600"/>
          </a:xfrm>
          <a:prstGeom prst="rect">
            <a:avLst/>
          </a:prstGeom>
          <a:solidFill>
            <a:srgbClr val="BA3B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8" name="Shape 88"/>
          <p:cNvSpPr/>
          <p:nvPr/>
        </p:nvSpPr>
        <p:spPr>
          <a:xfrm>
            <a:off x="3473700" y="4593700"/>
            <a:ext cx="2196600" cy="549600"/>
          </a:xfrm>
          <a:prstGeom prst="rect">
            <a:avLst/>
          </a:pr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40233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7272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046650" y="4593850"/>
            <a:ext cx="10974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5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s://axaet.en.alibaba.com/product/60344453945-801451216/AXAET_PC032_Mini_Beacon_Bluetooth_Ble_4_0_iBeacon_With_ABS_Plastic_Case.html" TargetMode="External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cKentoch/react-native-beacons-manager/blob/master/README.md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ctrTitle"/>
          </p:nvPr>
        </p:nvSpPr>
        <p:spPr>
          <a:xfrm>
            <a:off x="715617" y="0"/>
            <a:ext cx="7613374" cy="3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BEACONS</a:t>
            </a:r>
            <a:r>
              <a:rPr lang="it-IT" smtClean="0"/>
              <a:t/>
            </a:r>
            <a:br>
              <a:rPr lang="it-IT" smtClean="0"/>
            </a:br>
            <a:r>
              <a:rPr lang="it-IT" sz="3600" smtClean="0"/>
              <a:t>INDOOR </a:t>
            </a:r>
            <a:r>
              <a:rPr lang="it-IT" sz="3600" dirty="0" smtClean="0"/>
              <a:t>POSITIONING SYSTEM</a:t>
            </a:r>
            <a:endParaRPr sz="3600" dirty="0"/>
          </a:p>
        </p:txBody>
      </p:sp>
      <p:sp>
        <p:nvSpPr>
          <p:cNvPr id="5" name="Shape 100"/>
          <p:cNvSpPr txBox="1">
            <a:spLocks/>
          </p:cNvSpPr>
          <p:nvPr/>
        </p:nvSpPr>
        <p:spPr>
          <a:xfrm>
            <a:off x="75159" y="3412413"/>
            <a:ext cx="3287304" cy="1902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ncode Sans"/>
              <a:buNone/>
              <a:defRPr sz="4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ncode Sans"/>
              <a:buNone/>
              <a:defRPr sz="4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ncode Sans"/>
              <a:buNone/>
              <a:defRPr sz="4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ncode Sans"/>
              <a:buNone/>
              <a:defRPr sz="4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ncode Sans"/>
              <a:buNone/>
              <a:defRPr sz="4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ncode Sans"/>
              <a:buNone/>
              <a:defRPr sz="4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ncode Sans"/>
              <a:buNone/>
              <a:defRPr sz="4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ncode Sans"/>
              <a:buNone/>
              <a:defRPr sz="4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Encode Sans"/>
              <a:buNone/>
              <a:defRPr sz="4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algn="l"/>
            <a:r>
              <a:rPr lang="it-IT" sz="1800" smtClean="0"/>
              <a:t>Canepa Andrea</a:t>
            </a:r>
          </a:p>
          <a:p>
            <a:pPr algn="l"/>
            <a:r>
              <a:rPr lang="it-IT" sz="1800" dirty="0" smtClean="0"/>
              <a:t>Masi Giacomo</a:t>
            </a:r>
          </a:p>
          <a:p>
            <a:pPr algn="l"/>
            <a:r>
              <a:rPr lang="it-IT" sz="1800" dirty="0" smtClean="0"/>
              <a:t>Rebora Stefano</a:t>
            </a:r>
            <a:endParaRPr lang="it-IT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SETUP AND RESULTS</a:t>
            </a:r>
            <a:endParaRPr dirty="0"/>
          </a:p>
        </p:txBody>
      </p:sp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1735925" y="2665541"/>
            <a:ext cx="567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i="1" dirty="0" err="1" smtClean="0"/>
              <a:t>Room’s</a:t>
            </a:r>
            <a:r>
              <a:rPr lang="it-IT" i="1" dirty="0" smtClean="0"/>
              <a:t> setup and </a:t>
            </a:r>
            <a:r>
              <a:rPr lang="it-IT" i="1" dirty="0" err="1" smtClean="0"/>
              <a:t>collected</a:t>
            </a:r>
            <a:r>
              <a:rPr lang="it-IT" i="1" dirty="0" smtClean="0"/>
              <a:t> </a:t>
            </a:r>
            <a:r>
              <a:rPr lang="it-IT" i="1" dirty="0" err="1" smtClean="0"/>
              <a:t>results</a:t>
            </a:r>
            <a:endParaRPr i="1" dirty="0"/>
          </a:p>
        </p:txBody>
      </p:sp>
      <p:sp>
        <p:nvSpPr>
          <p:cNvPr id="10" name="Shape 123"/>
          <p:cNvSpPr txBox="1">
            <a:spLocks/>
          </p:cNvSpPr>
          <p:nvPr/>
        </p:nvSpPr>
        <p:spPr>
          <a:xfrm>
            <a:off x="4382528" y="4351629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9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1684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0" y="0"/>
            <a:ext cx="9144000" cy="4593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4" name="Shape 224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19" name="Gruppo 18"/>
          <p:cNvGrpSpPr/>
          <p:nvPr/>
        </p:nvGrpSpPr>
        <p:grpSpPr>
          <a:xfrm>
            <a:off x="287988" y="910975"/>
            <a:ext cx="2705100" cy="2333625"/>
            <a:chOff x="0" y="0"/>
            <a:chExt cx="2705100" cy="2333625"/>
          </a:xfrm>
        </p:grpSpPr>
        <p:sp>
          <p:nvSpPr>
            <p:cNvPr id="20" name="Rettangolo 19"/>
            <p:cNvSpPr/>
            <p:nvPr/>
          </p:nvSpPr>
          <p:spPr>
            <a:xfrm>
              <a:off x="352425" y="419100"/>
              <a:ext cx="1209675" cy="140017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21" name="Parentesi graffa aperta 20"/>
            <p:cNvSpPr/>
            <p:nvPr/>
          </p:nvSpPr>
          <p:spPr>
            <a:xfrm rot="10800000">
              <a:off x="1619250" y="485775"/>
              <a:ext cx="352425" cy="1323975"/>
            </a:xfrm>
            <a:prstGeom prst="leftBrace">
              <a:avLst>
                <a:gd name="adj1" fmla="val 8333"/>
                <a:gd name="adj2" fmla="val 4784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22" name="Parentesi graffa aperta 21"/>
            <p:cNvSpPr/>
            <p:nvPr/>
          </p:nvSpPr>
          <p:spPr>
            <a:xfrm rot="5400000" flipH="1">
              <a:off x="790575" y="1343025"/>
              <a:ext cx="331470" cy="1211580"/>
            </a:xfrm>
            <a:prstGeom prst="leftBrace">
              <a:avLst>
                <a:gd name="adj1" fmla="val 8333"/>
                <a:gd name="adj2" fmla="val 4784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cxnSp>
          <p:nvCxnSpPr>
            <p:cNvPr id="23" name="Connettore 2 22"/>
            <p:cNvCxnSpPr/>
            <p:nvPr/>
          </p:nvCxnSpPr>
          <p:spPr>
            <a:xfrm>
              <a:off x="352425" y="1819275"/>
              <a:ext cx="16859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ttore 2 23"/>
            <p:cNvCxnSpPr/>
            <p:nvPr/>
          </p:nvCxnSpPr>
          <p:spPr>
            <a:xfrm flipV="1">
              <a:off x="352425" y="0"/>
              <a:ext cx="0" cy="18192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Casella di testo 2"/>
            <p:cNvSpPr txBox="1">
              <a:spLocks noChangeArrowheads="1"/>
            </p:cNvSpPr>
            <p:nvPr/>
          </p:nvSpPr>
          <p:spPr bwMode="auto">
            <a:xfrm>
              <a:off x="1971675" y="1038225"/>
              <a:ext cx="733425" cy="38608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it-IT" sz="1100">
                  <a:effectLst/>
                  <a:latin typeface="Calibri" charset="0"/>
                  <a:ea typeface="Calibri" charset="0"/>
                  <a:cs typeface="Times New Roman" charset="0"/>
                </a:rPr>
                <a:t>10.65 m</a:t>
              </a:r>
            </a:p>
          </p:txBody>
        </p:sp>
        <p:sp>
          <p:nvSpPr>
            <p:cNvPr id="26" name="Casella di testo 2"/>
            <p:cNvSpPr txBox="1">
              <a:spLocks noChangeArrowheads="1"/>
            </p:cNvSpPr>
            <p:nvPr/>
          </p:nvSpPr>
          <p:spPr bwMode="auto">
            <a:xfrm>
              <a:off x="704850" y="2095500"/>
              <a:ext cx="600075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it-IT" sz="1100">
                  <a:effectLst/>
                  <a:latin typeface="Calibri" charset="0"/>
                  <a:ea typeface="Calibri" charset="0"/>
                  <a:cs typeface="Times New Roman" charset="0"/>
                </a:rPr>
                <a:t>6.47 m</a:t>
              </a:r>
            </a:p>
          </p:txBody>
        </p:sp>
        <p:sp>
          <p:nvSpPr>
            <p:cNvPr id="40" name="Casella di testo 2"/>
            <p:cNvSpPr txBox="1">
              <a:spLocks noChangeArrowheads="1"/>
            </p:cNvSpPr>
            <p:nvPr/>
          </p:nvSpPr>
          <p:spPr bwMode="auto">
            <a:xfrm>
              <a:off x="1885950" y="1924050"/>
              <a:ext cx="40005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it-IT" sz="1100">
                  <a:effectLst/>
                  <a:latin typeface="Calibri" charset="0"/>
                  <a:ea typeface="Calibri" charset="0"/>
                  <a:cs typeface="Times New Roman" charset="0"/>
                </a:rPr>
                <a:t>X</a:t>
              </a:r>
            </a:p>
          </p:txBody>
        </p:sp>
        <p:sp>
          <p:nvSpPr>
            <p:cNvPr id="41" name="Casella di testo 2"/>
            <p:cNvSpPr txBox="1">
              <a:spLocks noChangeArrowheads="1"/>
            </p:cNvSpPr>
            <p:nvPr/>
          </p:nvSpPr>
          <p:spPr bwMode="auto">
            <a:xfrm>
              <a:off x="0" y="219075"/>
              <a:ext cx="26670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it-IT" sz="1100">
                  <a:effectLst/>
                  <a:latin typeface="Calibri" charset="0"/>
                  <a:ea typeface="Calibri" charset="0"/>
                  <a:cs typeface="Times New Roman" charset="0"/>
                </a:rPr>
                <a:t>Y</a:t>
              </a:r>
            </a:p>
          </p:txBody>
        </p:sp>
      </p:grp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358016"/>
              </p:ext>
            </p:extLst>
          </p:nvPr>
        </p:nvGraphicFramePr>
        <p:xfrm>
          <a:off x="3386894" y="1089462"/>
          <a:ext cx="5454113" cy="670560"/>
        </p:xfrm>
        <a:graphic>
          <a:graphicData uri="http://schemas.openxmlformats.org/drawingml/2006/table">
            <a:tbl>
              <a:tblPr firstRow="1" firstCol="1" bandRow="1">
                <a:tableStyleId>{1683E79F-437D-497E-A596-11EF5268AF17}</a:tableStyleId>
              </a:tblPr>
              <a:tblGrid>
                <a:gridCol w="1817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178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818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Beacon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X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Y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Beacon 0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9.69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Beacon 1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6.47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4.65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Beacon 2</a:t>
                      </a:r>
                      <a:endParaRPr lang="it-IT" sz="11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it-IT" sz="11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5" name="Tabel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219411"/>
              </p:ext>
            </p:extLst>
          </p:nvPr>
        </p:nvGraphicFramePr>
        <p:xfrm>
          <a:off x="3386894" y="2275659"/>
          <a:ext cx="5454113" cy="670560"/>
        </p:xfrm>
        <a:graphic>
          <a:graphicData uri="http://schemas.openxmlformats.org/drawingml/2006/table">
            <a:tbl>
              <a:tblPr firstRow="1" firstCol="1" bandRow="1">
                <a:tableStyleId>{1683E79F-437D-497E-A596-11EF5268AF17}</a:tableStyleId>
              </a:tblPr>
              <a:tblGrid>
                <a:gridCol w="1817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178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818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2174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Beacon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X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Y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Beacon 0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3.97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9.85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Beacon 1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6.47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7.9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Beacon 2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it-IT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7.9</a:t>
                      </a:r>
                      <a:endParaRPr lang="it-IT" sz="11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43" name="Shape 147"/>
          <p:cNvSpPr txBox="1">
            <a:spLocks/>
          </p:cNvSpPr>
          <p:nvPr/>
        </p:nvSpPr>
        <p:spPr>
          <a:xfrm>
            <a:off x="645141" y="347462"/>
            <a:ext cx="7497000" cy="522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dirty="0"/>
          </a:p>
        </p:txBody>
      </p:sp>
      <p:sp>
        <p:nvSpPr>
          <p:cNvPr id="44" name="Shape 146"/>
          <p:cNvSpPr txBox="1">
            <a:spLocks/>
          </p:cNvSpPr>
          <p:nvPr/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dirty="0"/>
          </a:p>
        </p:txBody>
      </p:sp>
      <p:sp>
        <p:nvSpPr>
          <p:cNvPr id="45" name="Shape 192"/>
          <p:cNvSpPr txBox="1">
            <a:spLocks/>
          </p:cNvSpPr>
          <p:nvPr/>
        </p:nvSpPr>
        <p:spPr>
          <a:xfrm>
            <a:off x="3386894" y="640858"/>
            <a:ext cx="3166615" cy="284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it-IT" sz="1800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3322953" y="757086"/>
            <a:ext cx="2498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smtClean="0"/>
              <a:t>1° Setup</a:t>
            </a:r>
            <a:endParaRPr lang="it-IT" b="1" dirty="0"/>
          </a:p>
        </p:txBody>
      </p:sp>
      <p:sp>
        <p:nvSpPr>
          <p:cNvPr id="46" name="CasellaDiTesto 45"/>
          <p:cNvSpPr txBox="1"/>
          <p:nvPr/>
        </p:nvSpPr>
        <p:spPr>
          <a:xfrm>
            <a:off x="3322953" y="1924596"/>
            <a:ext cx="2498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2</a:t>
            </a:r>
            <a:r>
              <a:rPr lang="it-IT" b="1" dirty="0" smtClean="0"/>
              <a:t>° Setup</a:t>
            </a:r>
            <a:endParaRPr lang="it-IT" b="1" dirty="0"/>
          </a:p>
        </p:txBody>
      </p:sp>
      <p:sp>
        <p:nvSpPr>
          <p:cNvPr id="47" name="Shape 192"/>
          <p:cNvSpPr txBox="1">
            <a:spLocks/>
          </p:cNvSpPr>
          <p:nvPr/>
        </p:nvSpPr>
        <p:spPr>
          <a:xfrm>
            <a:off x="282900" y="4171208"/>
            <a:ext cx="3740400" cy="508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it-IT" sz="1200" i="1" dirty="0" smtClean="0"/>
              <a:t>* Room 710, 7° </a:t>
            </a:r>
            <a:r>
              <a:rPr lang="it-IT" sz="1200" i="1" dirty="0" err="1" smtClean="0"/>
              <a:t>floor</a:t>
            </a:r>
            <a:r>
              <a:rPr lang="it-IT" sz="1200" i="1" dirty="0" smtClean="0"/>
              <a:t> (DIBRIS)</a:t>
            </a:r>
          </a:p>
        </p:txBody>
      </p:sp>
    </p:spTree>
    <p:extLst>
      <p:ext uri="{BB962C8B-B14F-4D97-AF65-F5344CB8AC3E}">
        <p14:creationId xmlns:p14="http://schemas.microsoft.com/office/powerpoint/2010/main" val="760274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/>
          <p:cNvSpPr/>
          <p:nvPr/>
        </p:nvSpPr>
        <p:spPr>
          <a:xfrm>
            <a:off x="782962" y="1682482"/>
            <a:ext cx="1992924" cy="1994400"/>
          </a:xfrm>
          <a:prstGeom prst="rect">
            <a:avLst/>
          </a:prstGeom>
          <a:solidFill>
            <a:srgbClr val="D5D2D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1° SETUP</a:t>
            </a:r>
            <a:endParaRPr dirty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5" name="Gruppo 4"/>
          <p:cNvGrpSpPr/>
          <p:nvPr/>
        </p:nvGrpSpPr>
        <p:grpSpPr>
          <a:xfrm>
            <a:off x="1055524" y="1884345"/>
            <a:ext cx="1447800" cy="1590675"/>
            <a:chOff x="0" y="0"/>
            <a:chExt cx="1447800" cy="1590675"/>
          </a:xfrm>
        </p:grpSpPr>
        <p:sp>
          <p:nvSpPr>
            <p:cNvPr id="6" name="Rettangolo 5"/>
            <p:cNvSpPr/>
            <p:nvPr/>
          </p:nvSpPr>
          <p:spPr>
            <a:xfrm>
              <a:off x="0" y="0"/>
              <a:ext cx="1447800" cy="15906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7" name="Ovale 6"/>
            <p:cNvSpPr/>
            <p:nvPr/>
          </p:nvSpPr>
          <p:spPr>
            <a:xfrm>
              <a:off x="161925" y="200025"/>
              <a:ext cx="123825" cy="13335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8" name="Ovale 7"/>
            <p:cNvSpPr/>
            <p:nvPr/>
          </p:nvSpPr>
          <p:spPr>
            <a:xfrm>
              <a:off x="1076325" y="238125"/>
              <a:ext cx="123825" cy="13335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9" name="Ovale 8"/>
            <p:cNvSpPr/>
            <p:nvPr/>
          </p:nvSpPr>
          <p:spPr>
            <a:xfrm>
              <a:off x="171450" y="1238250"/>
              <a:ext cx="123825" cy="13335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10" name="Ovale 9"/>
            <p:cNvSpPr/>
            <p:nvPr/>
          </p:nvSpPr>
          <p:spPr>
            <a:xfrm>
              <a:off x="1066800" y="1247775"/>
              <a:ext cx="123825" cy="13335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11" name="Ovale 10"/>
            <p:cNvSpPr/>
            <p:nvPr/>
          </p:nvSpPr>
          <p:spPr>
            <a:xfrm>
              <a:off x="619125" y="704850"/>
              <a:ext cx="123825" cy="13335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</p:grpSp>
      <p:pic>
        <p:nvPicPr>
          <p:cNvPr id="12" name="Immagine 1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3" y="1924927"/>
            <a:ext cx="476250" cy="476250"/>
          </a:xfrm>
          <a:prstGeom prst="rect">
            <a:avLst/>
          </a:prstGeom>
        </p:spPr>
      </p:pic>
      <p:pic>
        <p:nvPicPr>
          <p:cNvPr id="13" name="Immagine 1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480" y="2417745"/>
            <a:ext cx="476250" cy="476250"/>
          </a:xfrm>
          <a:prstGeom prst="rect">
            <a:avLst/>
          </a:prstGeom>
        </p:spPr>
      </p:pic>
      <p:pic>
        <p:nvPicPr>
          <p:cNvPr id="14" name="Immagine 1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399" y="3123513"/>
            <a:ext cx="476250" cy="476250"/>
          </a:xfrm>
          <a:prstGeom prst="rect">
            <a:avLst/>
          </a:prstGeom>
        </p:spPr>
      </p:pic>
      <p:sp>
        <p:nvSpPr>
          <p:cNvPr id="17" name="Rettangolo 16"/>
          <p:cNvSpPr/>
          <p:nvPr/>
        </p:nvSpPr>
        <p:spPr>
          <a:xfrm>
            <a:off x="3326137" y="1371599"/>
            <a:ext cx="4809677" cy="2661139"/>
          </a:xfrm>
          <a:prstGeom prst="rect">
            <a:avLst/>
          </a:prstGeom>
          <a:solidFill>
            <a:srgbClr val="D5D2D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347241"/>
              </p:ext>
            </p:extLst>
          </p:nvPr>
        </p:nvGraphicFramePr>
        <p:xfrm>
          <a:off x="3592105" y="1661606"/>
          <a:ext cx="4311447" cy="2024672"/>
        </p:xfrm>
        <a:graphic>
          <a:graphicData uri="http://schemas.openxmlformats.org/drawingml/2006/table">
            <a:tbl>
              <a:tblPr firstRow="1" firstCol="1" bandRow="1">
                <a:tableStyleId>{1683E79F-437D-497E-A596-11EF5268AF17}</a:tableStyleId>
              </a:tblPr>
              <a:tblGrid>
                <a:gridCol w="7158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1669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1669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1756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0451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74017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25102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effectLst/>
                          <a:latin typeface="Arial"/>
                          <a:ea typeface="Arial"/>
                          <a:cs typeface="Arial"/>
                        </a:rPr>
                        <a:t>REAL</a:t>
                      </a:r>
                      <a:r>
                        <a:rPr lang="en-US" sz="1200" b="1" baseline="0" dirty="0" smtClean="0">
                          <a:effectLst/>
                          <a:latin typeface="Arial"/>
                          <a:ea typeface="Arial"/>
                          <a:cs typeface="Arial"/>
                        </a:rPr>
                        <a:t> COORDINATES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effectLst/>
                        </a:rPr>
                        <a:t>ANDROID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COORDINATES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effectLst/>
                        </a:rPr>
                        <a:t>iOS COORDINATES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659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X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Y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X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Y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X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Y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659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1.0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8.69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1.35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5.75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0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10.65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6659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5.47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8.69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3.72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7.81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5.53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10.65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6659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3.23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5.32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3.41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4.73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5.20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8.67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6659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1.0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2.50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2.12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4.94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5.38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0.92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6659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5.47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2.50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2.65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5.77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6.47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0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104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0" y="0"/>
            <a:ext cx="9144000" cy="4593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4" name="Shape 224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3" name="Shape 147"/>
          <p:cNvSpPr txBox="1">
            <a:spLocks/>
          </p:cNvSpPr>
          <p:nvPr/>
        </p:nvSpPr>
        <p:spPr>
          <a:xfrm>
            <a:off x="645141" y="347462"/>
            <a:ext cx="7497000" cy="522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dirty="0"/>
          </a:p>
        </p:txBody>
      </p:sp>
      <p:sp>
        <p:nvSpPr>
          <p:cNvPr id="44" name="Shape 146"/>
          <p:cNvSpPr txBox="1">
            <a:spLocks/>
          </p:cNvSpPr>
          <p:nvPr/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dirty="0"/>
          </a:p>
        </p:txBody>
      </p:sp>
      <p:sp>
        <p:nvSpPr>
          <p:cNvPr id="45" name="Shape 192"/>
          <p:cNvSpPr txBox="1">
            <a:spLocks/>
          </p:cNvSpPr>
          <p:nvPr/>
        </p:nvSpPr>
        <p:spPr>
          <a:xfrm>
            <a:off x="3386894" y="640858"/>
            <a:ext cx="3166615" cy="284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it-IT" sz="1800" dirty="0"/>
          </a:p>
        </p:txBody>
      </p:sp>
      <p:pic>
        <p:nvPicPr>
          <p:cNvPr id="2" name="setup1_vide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7954" y="155870"/>
            <a:ext cx="6851374" cy="428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/>
          <p:cNvSpPr/>
          <p:nvPr/>
        </p:nvSpPr>
        <p:spPr>
          <a:xfrm>
            <a:off x="782962" y="1682482"/>
            <a:ext cx="1992924" cy="1994400"/>
          </a:xfrm>
          <a:prstGeom prst="rect">
            <a:avLst/>
          </a:prstGeom>
          <a:solidFill>
            <a:srgbClr val="D5D2D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</a:t>
            </a:r>
            <a:r>
              <a:rPr lang="it-IT" dirty="0" smtClean="0"/>
              <a:t>° SETUP</a:t>
            </a:r>
            <a:endParaRPr dirty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2" name="Immagine 1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3" y="1924927"/>
            <a:ext cx="476250" cy="476250"/>
          </a:xfrm>
          <a:prstGeom prst="rect">
            <a:avLst/>
          </a:prstGeom>
        </p:spPr>
      </p:pic>
      <p:pic>
        <p:nvPicPr>
          <p:cNvPr id="13" name="Immagine 1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972" y="1924927"/>
            <a:ext cx="476250" cy="476250"/>
          </a:xfrm>
          <a:prstGeom prst="rect">
            <a:avLst/>
          </a:prstGeom>
        </p:spPr>
      </p:pic>
      <p:pic>
        <p:nvPicPr>
          <p:cNvPr id="14" name="Immagine 1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47" y="1706805"/>
            <a:ext cx="476250" cy="476250"/>
          </a:xfrm>
          <a:prstGeom prst="rect">
            <a:avLst/>
          </a:prstGeom>
        </p:spPr>
      </p:pic>
      <p:sp>
        <p:nvSpPr>
          <p:cNvPr id="17" name="Rettangolo 16"/>
          <p:cNvSpPr/>
          <p:nvPr/>
        </p:nvSpPr>
        <p:spPr>
          <a:xfrm>
            <a:off x="3326137" y="1371599"/>
            <a:ext cx="4809677" cy="2661139"/>
          </a:xfrm>
          <a:prstGeom prst="rect">
            <a:avLst/>
          </a:prstGeom>
          <a:solidFill>
            <a:srgbClr val="D5D2D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grpSp>
        <p:nvGrpSpPr>
          <p:cNvPr id="18" name="Gruppo 17"/>
          <p:cNvGrpSpPr/>
          <p:nvPr/>
        </p:nvGrpSpPr>
        <p:grpSpPr>
          <a:xfrm>
            <a:off x="1028860" y="1906830"/>
            <a:ext cx="1447800" cy="1590675"/>
            <a:chOff x="0" y="0"/>
            <a:chExt cx="1447800" cy="1590675"/>
          </a:xfrm>
        </p:grpSpPr>
        <p:sp>
          <p:nvSpPr>
            <p:cNvPr id="19" name="Rettangolo 18"/>
            <p:cNvSpPr/>
            <p:nvPr/>
          </p:nvSpPr>
          <p:spPr>
            <a:xfrm>
              <a:off x="0" y="0"/>
              <a:ext cx="1447800" cy="1590675"/>
            </a:xfrm>
            <a:prstGeom prst="rect">
              <a:avLst/>
            </a:prstGeom>
            <a:noFill/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20" name="Ovale 19"/>
            <p:cNvSpPr/>
            <p:nvPr/>
          </p:nvSpPr>
          <p:spPr>
            <a:xfrm>
              <a:off x="161925" y="200025"/>
              <a:ext cx="123825" cy="13335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21" name="Ovale 20"/>
            <p:cNvSpPr/>
            <p:nvPr/>
          </p:nvSpPr>
          <p:spPr>
            <a:xfrm>
              <a:off x="1104900" y="200025"/>
              <a:ext cx="123825" cy="13335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  <p:sp>
          <p:nvSpPr>
            <p:cNvPr id="22" name="Ovale 21"/>
            <p:cNvSpPr/>
            <p:nvPr/>
          </p:nvSpPr>
          <p:spPr>
            <a:xfrm>
              <a:off x="647700" y="209550"/>
              <a:ext cx="123825" cy="13335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t-IT"/>
            </a:p>
          </p:txBody>
        </p:sp>
      </p:grpSp>
      <p:sp>
        <p:nvSpPr>
          <p:cNvPr id="23" name="Ovale 22"/>
          <p:cNvSpPr/>
          <p:nvPr/>
        </p:nvSpPr>
        <p:spPr>
          <a:xfrm>
            <a:off x="1696567" y="2610582"/>
            <a:ext cx="123825" cy="1333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it-IT" dirty="0"/>
          </a:p>
        </p:txBody>
      </p:sp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8459980"/>
              </p:ext>
            </p:extLst>
          </p:nvPr>
        </p:nvGraphicFramePr>
        <p:xfrm>
          <a:off x="3625841" y="1706805"/>
          <a:ext cx="4153185" cy="1833995"/>
        </p:xfrm>
        <a:graphic>
          <a:graphicData uri="http://schemas.openxmlformats.org/drawingml/2006/table">
            <a:tbl>
              <a:tblPr firstRow="1" firstCol="1" bandRow="1">
                <a:tableStyleId>{1683E79F-437D-497E-A596-11EF5268AF17}</a:tableStyleId>
              </a:tblPr>
              <a:tblGrid>
                <a:gridCol w="62627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264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68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5729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9137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778722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26795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effectLst/>
                        </a:rPr>
                        <a:t>REAL COORDINATES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effectLst/>
                        </a:rPr>
                        <a:t>ANDROID COORDINATES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effectLst/>
                        </a:rPr>
                        <a:t>iOS COORDINATES</a:t>
                      </a:r>
                      <a:endParaRPr lang="it-IT" sz="1100" b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14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X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Y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X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Y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X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Y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814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1.0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8.69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2.79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4.89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0.47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0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814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3.23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8.69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3.41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5.67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2.31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9.76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814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5.57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8.69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3.49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5.36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6.47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1.02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814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3.23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5.32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3.43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</a:rPr>
                        <a:t>6.06</a:t>
                      </a:r>
                      <a:endParaRPr lang="it-IT" sz="1100" i="1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3.6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</a:rPr>
                        <a:t>5.03</a:t>
                      </a:r>
                      <a:endParaRPr lang="it-IT" sz="1100" i="1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1380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0" y="0"/>
            <a:ext cx="9144000" cy="4593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4" name="Shape 224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3" name="Shape 147"/>
          <p:cNvSpPr txBox="1">
            <a:spLocks/>
          </p:cNvSpPr>
          <p:nvPr/>
        </p:nvSpPr>
        <p:spPr>
          <a:xfrm>
            <a:off x="645141" y="347462"/>
            <a:ext cx="7497000" cy="522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dirty="0"/>
          </a:p>
        </p:txBody>
      </p:sp>
      <p:sp>
        <p:nvSpPr>
          <p:cNvPr id="44" name="Shape 146"/>
          <p:cNvSpPr txBox="1">
            <a:spLocks/>
          </p:cNvSpPr>
          <p:nvPr/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it-IT" dirty="0"/>
          </a:p>
        </p:txBody>
      </p:sp>
      <p:sp>
        <p:nvSpPr>
          <p:cNvPr id="45" name="Shape 192"/>
          <p:cNvSpPr txBox="1">
            <a:spLocks/>
          </p:cNvSpPr>
          <p:nvPr/>
        </p:nvSpPr>
        <p:spPr>
          <a:xfrm>
            <a:off x="3386894" y="640858"/>
            <a:ext cx="3166615" cy="284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it-IT" sz="1800" dirty="0"/>
          </a:p>
        </p:txBody>
      </p:sp>
      <p:pic>
        <p:nvPicPr>
          <p:cNvPr id="4" name="setup2_vide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8400" y="154800"/>
            <a:ext cx="6850800" cy="428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4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PROBLEM FACED AND TECHNOLOGY LIMITATIONS</a:t>
            </a:r>
            <a:endParaRPr dirty="0"/>
          </a:p>
        </p:txBody>
      </p:sp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1735925" y="2665541"/>
            <a:ext cx="567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i="1" dirty="0" err="1" smtClean="0"/>
              <a:t>Signal</a:t>
            </a:r>
            <a:r>
              <a:rPr lang="it-IT" i="1" dirty="0" smtClean="0"/>
              <a:t> </a:t>
            </a:r>
            <a:r>
              <a:rPr lang="it-IT" i="1" dirty="0" err="1" smtClean="0"/>
              <a:t>interference</a:t>
            </a:r>
            <a:r>
              <a:rPr lang="it-IT" i="1" dirty="0" smtClean="0"/>
              <a:t>, </a:t>
            </a:r>
            <a:r>
              <a:rPr lang="it-IT" i="1" dirty="0" err="1" smtClean="0"/>
              <a:t>environment</a:t>
            </a:r>
            <a:r>
              <a:rPr lang="it-IT" i="1" dirty="0" smtClean="0"/>
              <a:t> and </a:t>
            </a:r>
            <a:r>
              <a:rPr lang="it-IT" i="1" dirty="0" err="1" smtClean="0"/>
              <a:t>technology</a:t>
            </a:r>
            <a:r>
              <a:rPr lang="it-IT" i="1" dirty="0" smtClean="0"/>
              <a:t> </a:t>
            </a:r>
            <a:r>
              <a:rPr lang="it-IT" i="1" dirty="0" err="1" smtClean="0"/>
              <a:t>limitations</a:t>
            </a:r>
            <a:endParaRPr i="1" dirty="0"/>
          </a:p>
        </p:txBody>
      </p:sp>
      <p:sp>
        <p:nvSpPr>
          <p:cNvPr id="10" name="Shape 123"/>
          <p:cNvSpPr txBox="1">
            <a:spLocks/>
          </p:cNvSpPr>
          <p:nvPr/>
        </p:nvSpPr>
        <p:spPr>
          <a:xfrm>
            <a:off x="4382528" y="4351629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 smtClean="0"/>
              <a:t>15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06882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ALGORITHM FOR DISTANCE ESTIMATION ON ANDROID</a:t>
            </a:r>
            <a:endParaRPr dirty="0"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549600" y="1152078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it-IT" dirty="0" err="1" smtClean="0"/>
              <a:t>Algorithm</a:t>
            </a:r>
            <a:r>
              <a:rPr lang="it-IT" dirty="0" smtClean="0"/>
              <a:t> </a:t>
            </a:r>
            <a:r>
              <a:rPr lang="it-IT" dirty="0" err="1" smtClean="0"/>
              <a:t>developed</a:t>
            </a:r>
            <a:r>
              <a:rPr lang="it-IT" dirty="0" smtClean="0"/>
              <a:t> by Apple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not</a:t>
            </a:r>
            <a:r>
              <a:rPr lang="it-IT" dirty="0" smtClean="0"/>
              <a:t> open source</a:t>
            </a:r>
          </a:p>
          <a:p>
            <a:pPr marL="342900" indent="-342900"/>
            <a:r>
              <a:rPr lang="it-IT" dirty="0" err="1" smtClean="0"/>
              <a:t>AltBeacon</a:t>
            </a:r>
            <a:r>
              <a:rPr lang="it-IT" dirty="0" smtClean="0"/>
              <a:t> </a:t>
            </a:r>
            <a:r>
              <a:rPr lang="it-IT" dirty="0" err="1" smtClean="0"/>
              <a:t>Android</a:t>
            </a:r>
            <a:r>
              <a:rPr lang="it-IT" dirty="0" smtClean="0"/>
              <a:t> </a:t>
            </a:r>
            <a:r>
              <a:rPr lang="it-IT" dirty="0" err="1" smtClean="0"/>
              <a:t>library</a:t>
            </a:r>
            <a:r>
              <a:rPr lang="it-IT" dirty="0" smtClean="0"/>
              <a:t> </a:t>
            </a:r>
            <a:r>
              <a:rPr lang="it-IT" dirty="0" err="1" smtClean="0"/>
              <a:t>offers</a:t>
            </a:r>
            <a:r>
              <a:rPr lang="it-IT" dirty="0" smtClean="0"/>
              <a:t> </a:t>
            </a:r>
            <a:r>
              <a:rPr lang="it-IT" dirty="0" err="1" smtClean="0"/>
              <a:t>only</a:t>
            </a:r>
            <a:r>
              <a:rPr lang="it-IT" dirty="0" smtClean="0"/>
              <a:t> an </a:t>
            </a:r>
            <a:r>
              <a:rPr lang="it-IT" dirty="0" err="1" smtClean="0"/>
              <a:t>approximation</a:t>
            </a:r>
            <a:endParaRPr lang="it-IT" dirty="0" smtClean="0"/>
          </a:p>
          <a:p>
            <a:pPr marL="342900" indent="-342900"/>
            <a:r>
              <a:rPr lang="it-IT" dirty="0" err="1" smtClean="0"/>
              <a:t>Variable</a:t>
            </a:r>
            <a:r>
              <a:rPr lang="it-IT" dirty="0" smtClean="0"/>
              <a:t> </a:t>
            </a:r>
            <a:r>
              <a:rPr lang="it-IT" dirty="0" err="1" smtClean="0"/>
              <a:t>distance</a:t>
            </a:r>
            <a:r>
              <a:rPr lang="it-IT" dirty="0" smtClean="0"/>
              <a:t> </a:t>
            </a:r>
            <a:r>
              <a:rPr lang="it-IT" dirty="0" err="1" smtClean="0"/>
              <a:t>estimation</a:t>
            </a:r>
            <a:r>
              <a:rPr lang="it-IT" dirty="0" smtClean="0"/>
              <a:t> </a:t>
            </a:r>
          </a:p>
          <a:p>
            <a:pPr marL="800100" lvl="1" indent="-342900"/>
            <a:r>
              <a:rPr lang="it-IT" dirty="0" smtClean="0"/>
              <a:t>1 </a:t>
            </a:r>
            <a:r>
              <a:rPr lang="it-IT" dirty="0" err="1" smtClean="0"/>
              <a:t>meter</a:t>
            </a:r>
            <a:r>
              <a:rPr lang="it-IT" dirty="0" smtClean="0"/>
              <a:t> </a:t>
            </a:r>
            <a:r>
              <a:rPr lang="mr-IN" dirty="0" smtClean="0"/>
              <a:t>–</a:t>
            </a:r>
            <a:r>
              <a:rPr lang="it-IT" dirty="0" smtClean="0"/>
              <a:t>&gt; 0.5 - 2 </a:t>
            </a:r>
            <a:r>
              <a:rPr lang="it-IT" dirty="0" err="1" smtClean="0"/>
              <a:t>meters</a:t>
            </a:r>
            <a:r>
              <a:rPr lang="it-IT" dirty="0" smtClean="0"/>
              <a:t> of </a:t>
            </a:r>
            <a:r>
              <a:rPr lang="it-IT" dirty="0" err="1" smtClean="0"/>
              <a:t>variation</a:t>
            </a:r>
            <a:endParaRPr lang="it-IT" dirty="0" smtClean="0"/>
          </a:p>
          <a:p>
            <a:pPr marL="800100" lvl="1" indent="-342900"/>
            <a:r>
              <a:rPr lang="it-IT" dirty="0" smtClean="0"/>
              <a:t>20 </a:t>
            </a:r>
            <a:r>
              <a:rPr lang="it-IT" dirty="0" err="1" smtClean="0"/>
              <a:t>meters</a:t>
            </a:r>
            <a:r>
              <a:rPr lang="it-IT" dirty="0" smtClean="0"/>
              <a:t> -&gt; 10 - 40 </a:t>
            </a:r>
            <a:r>
              <a:rPr lang="it-IT" dirty="0" err="1" smtClean="0"/>
              <a:t>meters</a:t>
            </a:r>
            <a:r>
              <a:rPr lang="it-IT" dirty="0" smtClean="0"/>
              <a:t> of </a:t>
            </a:r>
            <a:r>
              <a:rPr lang="it-IT" dirty="0" err="1" smtClean="0"/>
              <a:t>variation</a:t>
            </a:r>
            <a:endParaRPr dirty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56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INTERFERENCES AND REFLECTIONS</a:t>
            </a:r>
            <a:endParaRPr dirty="0"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549600" y="1152078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it-IT" dirty="0" smtClean="0"/>
              <a:t>Position </a:t>
            </a:r>
            <a:r>
              <a:rPr lang="it-IT" dirty="0" err="1" smtClean="0"/>
              <a:t>estimation</a:t>
            </a:r>
            <a:r>
              <a:rPr lang="it-IT" dirty="0" smtClean="0"/>
              <a:t> </a:t>
            </a:r>
            <a:r>
              <a:rPr lang="it-IT" dirty="0" err="1" smtClean="0"/>
              <a:t>based</a:t>
            </a:r>
            <a:r>
              <a:rPr lang="it-IT" dirty="0" smtClean="0"/>
              <a:t> on </a:t>
            </a:r>
            <a:r>
              <a:rPr lang="it-IT" dirty="0" err="1" smtClean="0"/>
              <a:t>transmission</a:t>
            </a:r>
            <a:r>
              <a:rPr lang="it-IT" dirty="0" smtClean="0"/>
              <a:t> </a:t>
            </a:r>
            <a:r>
              <a:rPr lang="it-IT" dirty="0" err="1" smtClean="0"/>
              <a:t>power</a:t>
            </a:r>
            <a:r>
              <a:rPr lang="it-IT" dirty="0" smtClean="0"/>
              <a:t> of the </a:t>
            </a:r>
            <a:r>
              <a:rPr lang="it-IT" dirty="0" err="1" smtClean="0"/>
              <a:t>signal</a:t>
            </a:r>
            <a:endParaRPr lang="it-IT" dirty="0" smtClean="0"/>
          </a:p>
          <a:p>
            <a:pPr marL="342900" indent="-342900"/>
            <a:r>
              <a:rPr lang="it-IT" dirty="0" err="1" smtClean="0"/>
              <a:t>Interferences</a:t>
            </a:r>
            <a:r>
              <a:rPr lang="it-IT" dirty="0" smtClean="0"/>
              <a:t> </a:t>
            </a:r>
            <a:r>
              <a:rPr lang="it-IT" dirty="0" err="1" smtClean="0"/>
              <a:t>caused</a:t>
            </a:r>
            <a:r>
              <a:rPr lang="it-IT" dirty="0" smtClean="0"/>
              <a:t> by </a:t>
            </a:r>
            <a:r>
              <a:rPr lang="it-IT" dirty="0" err="1" smtClean="0"/>
              <a:t>power</a:t>
            </a:r>
            <a:r>
              <a:rPr lang="it-IT" dirty="0" smtClean="0"/>
              <a:t> </a:t>
            </a:r>
            <a:r>
              <a:rPr lang="it-IT" dirty="0" err="1" smtClean="0"/>
              <a:t>sources</a:t>
            </a:r>
            <a:r>
              <a:rPr lang="it-IT" dirty="0" smtClean="0"/>
              <a:t>, </a:t>
            </a:r>
            <a:r>
              <a:rPr lang="it-IT" dirty="0" err="1" smtClean="0"/>
              <a:t>metallic</a:t>
            </a:r>
            <a:r>
              <a:rPr lang="it-IT" dirty="0" smtClean="0"/>
              <a:t> </a:t>
            </a:r>
            <a:r>
              <a:rPr lang="it-IT" dirty="0" err="1" smtClean="0"/>
              <a:t>objects</a:t>
            </a:r>
            <a:r>
              <a:rPr lang="it-IT" dirty="0" smtClean="0"/>
              <a:t>, wireless </a:t>
            </a:r>
            <a:r>
              <a:rPr lang="it-IT" dirty="0" err="1" smtClean="0"/>
              <a:t>devices</a:t>
            </a:r>
            <a:r>
              <a:rPr lang="it-IT" dirty="0" smtClean="0"/>
              <a:t>, </a:t>
            </a:r>
            <a:r>
              <a:rPr lang="it-IT" dirty="0" err="1" smtClean="0"/>
              <a:t>phones</a:t>
            </a:r>
            <a:r>
              <a:rPr lang="it-IT" dirty="0" smtClean="0"/>
              <a:t> and so on</a:t>
            </a:r>
          </a:p>
          <a:p>
            <a:pPr marL="342900" indent="-342900"/>
            <a:r>
              <a:rPr lang="it-IT" dirty="0" smtClean="0"/>
              <a:t>Impossible to </a:t>
            </a:r>
            <a:r>
              <a:rPr lang="it-IT" dirty="0" err="1" smtClean="0"/>
              <a:t>completely</a:t>
            </a:r>
            <a:r>
              <a:rPr lang="it-IT" dirty="0" smtClean="0"/>
              <a:t> </a:t>
            </a:r>
            <a:r>
              <a:rPr lang="it-IT" dirty="0" err="1" smtClean="0"/>
              <a:t>remove</a:t>
            </a:r>
            <a:r>
              <a:rPr lang="it-IT" dirty="0" smtClean="0"/>
              <a:t> </a:t>
            </a:r>
            <a:r>
              <a:rPr lang="it-IT" dirty="0" err="1" smtClean="0"/>
              <a:t>them</a:t>
            </a:r>
            <a:endParaRPr lang="it-IT" dirty="0" smtClean="0"/>
          </a:p>
          <a:p>
            <a:pPr marL="342900" indent="-342900"/>
            <a:endParaRPr lang="it-IT" dirty="0" smtClean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6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DEVICE LIMITATIONS</a:t>
            </a:r>
            <a:endParaRPr dirty="0"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549600" y="1152078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it-IT" dirty="0" err="1" smtClean="0"/>
              <a:t>Low-cost</a:t>
            </a:r>
            <a:r>
              <a:rPr lang="it-IT" dirty="0" smtClean="0"/>
              <a:t> </a:t>
            </a:r>
            <a:r>
              <a:rPr lang="it-IT" dirty="0" err="1" smtClean="0"/>
              <a:t>devices</a:t>
            </a:r>
            <a:endParaRPr lang="it-IT" dirty="0" smtClean="0"/>
          </a:p>
          <a:p>
            <a:pPr marL="342900" indent="-342900"/>
            <a:r>
              <a:rPr lang="it-IT" dirty="0" smtClean="0"/>
              <a:t>Limited </a:t>
            </a:r>
            <a:r>
              <a:rPr lang="it-IT" dirty="0" err="1" smtClean="0"/>
              <a:t>transmit-distance</a:t>
            </a:r>
            <a:endParaRPr lang="it-IT" dirty="0"/>
          </a:p>
          <a:p>
            <a:pPr marL="342900" indent="-342900"/>
            <a:r>
              <a:rPr lang="it-IT" dirty="0" smtClean="0"/>
              <a:t>Limited </a:t>
            </a:r>
            <a:r>
              <a:rPr lang="it-IT" dirty="0" err="1" smtClean="0"/>
              <a:t>transmit-power</a:t>
            </a:r>
            <a:r>
              <a:rPr lang="it-IT" dirty="0" smtClean="0"/>
              <a:t> and </a:t>
            </a:r>
            <a:r>
              <a:rPr lang="it-IT" dirty="0" err="1" smtClean="0"/>
              <a:t>consequent</a:t>
            </a:r>
            <a:r>
              <a:rPr lang="it-IT" dirty="0" smtClean="0"/>
              <a:t> </a:t>
            </a:r>
            <a:r>
              <a:rPr lang="it-IT" dirty="0" err="1" smtClean="0"/>
              <a:t>vulnerability</a:t>
            </a:r>
            <a:r>
              <a:rPr lang="it-IT" dirty="0" smtClean="0"/>
              <a:t> to </a:t>
            </a:r>
            <a:r>
              <a:rPr lang="it-IT" dirty="0" err="1" smtClean="0"/>
              <a:t>interferences</a:t>
            </a:r>
            <a:endParaRPr lang="it-IT" dirty="0" smtClean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232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TOOLKIT</a:t>
            </a:r>
            <a:endParaRPr dirty="0"/>
          </a:p>
        </p:txBody>
      </p:sp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1735925" y="2665541"/>
            <a:ext cx="567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i="1" dirty="0" err="1" smtClean="0"/>
              <a:t>Frameworks</a:t>
            </a:r>
            <a:r>
              <a:rPr lang="it-IT" i="1" dirty="0" smtClean="0"/>
              <a:t>, Technology and </a:t>
            </a:r>
            <a:r>
              <a:rPr lang="it-IT" i="1" dirty="0" err="1" smtClean="0"/>
              <a:t>techniques</a:t>
            </a:r>
            <a:endParaRPr i="1" dirty="0"/>
          </a:p>
        </p:txBody>
      </p:sp>
      <p:sp>
        <p:nvSpPr>
          <p:cNvPr id="10" name="Shape 123"/>
          <p:cNvSpPr txBox="1">
            <a:spLocks/>
          </p:cNvSpPr>
          <p:nvPr/>
        </p:nvSpPr>
        <p:spPr>
          <a:xfrm>
            <a:off x="4382528" y="4351629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/>
              <a:t>2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CONCLUSIONS</a:t>
            </a:r>
            <a:endParaRPr dirty="0"/>
          </a:p>
        </p:txBody>
      </p:sp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1735925" y="2665541"/>
            <a:ext cx="567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i="1" dirty="0" err="1" smtClean="0"/>
              <a:t>Results</a:t>
            </a:r>
            <a:r>
              <a:rPr lang="it-IT" i="1" dirty="0" smtClean="0"/>
              <a:t> and future work</a:t>
            </a:r>
            <a:endParaRPr i="1" dirty="0"/>
          </a:p>
        </p:txBody>
      </p:sp>
      <p:sp>
        <p:nvSpPr>
          <p:cNvPr id="10" name="Shape 123"/>
          <p:cNvSpPr txBox="1">
            <a:spLocks/>
          </p:cNvSpPr>
          <p:nvPr/>
        </p:nvSpPr>
        <p:spPr>
          <a:xfrm>
            <a:off x="4382528" y="4351629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 smtClean="0"/>
              <a:t>19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0906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RESULTS</a:t>
            </a:r>
            <a:endParaRPr dirty="0"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549600" y="1152078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it-IT" dirty="0" err="1" smtClean="0"/>
              <a:t>Accuracy</a:t>
            </a:r>
            <a:r>
              <a:rPr lang="it-IT" dirty="0" smtClean="0"/>
              <a:t> </a:t>
            </a:r>
            <a:r>
              <a:rPr lang="it-IT" dirty="0" err="1" smtClean="0"/>
              <a:t>achieved</a:t>
            </a:r>
            <a:r>
              <a:rPr lang="it-IT" dirty="0" smtClean="0"/>
              <a:t> </a:t>
            </a:r>
            <a:r>
              <a:rPr lang="it-IT" dirty="0" err="1" smtClean="0"/>
              <a:t>not</a:t>
            </a:r>
            <a:r>
              <a:rPr lang="it-IT" dirty="0" smtClean="0"/>
              <a:t> </a:t>
            </a:r>
            <a:r>
              <a:rPr lang="it-IT" dirty="0" err="1" smtClean="0"/>
              <a:t>satisfactory</a:t>
            </a:r>
            <a:endParaRPr lang="it-IT" dirty="0" smtClean="0"/>
          </a:p>
          <a:p>
            <a:pPr marL="342900" indent="-342900"/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behaviour</a:t>
            </a:r>
            <a:r>
              <a:rPr lang="it-IT" dirty="0" smtClean="0"/>
              <a:t> for </a:t>
            </a:r>
            <a:r>
              <a:rPr lang="it-IT" dirty="0" err="1" smtClean="0">
                <a:solidFill>
                  <a:srgbClr val="FF0000"/>
                </a:solidFill>
              </a:rPr>
              <a:t>Android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smtClean="0"/>
              <a:t>: position </a:t>
            </a:r>
            <a:r>
              <a:rPr lang="it-IT" dirty="0" err="1" smtClean="0"/>
              <a:t>tends</a:t>
            </a:r>
            <a:r>
              <a:rPr lang="it-IT" dirty="0" smtClean="0"/>
              <a:t> to be </a:t>
            </a:r>
            <a:r>
              <a:rPr lang="it-IT" dirty="0" err="1" smtClean="0"/>
              <a:t>always</a:t>
            </a:r>
            <a:r>
              <a:rPr lang="it-IT" dirty="0" smtClean="0"/>
              <a:t> in the middle area of the </a:t>
            </a:r>
            <a:r>
              <a:rPr lang="it-IT" dirty="0" err="1" smtClean="0"/>
              <a:t>three</a:t>
            </a:r>
            <a:r>
              <a:rPr lang="it-IT" dirty="0" smtClean="0"/>
              <a:t> </a:t>
            </a:r>
            <a:r>
              <a:rPr lang="it-IT" dirty="0" err="1" smtClean="0"/>
              <a:t>beacons</a:t>
            </a:r>
            <a:endParaRPr lang="it-IT" dirty="0" smtClean="0"/>
          </a:p>
          <a:p>
            <a:pPr marL="342900" indent="-342900"/>
            <a:r>
              <a:rPr lang="it-IT" dirty="0" smtClean="0">
                <a:solidFill>
                  <a:srgbClr val="FF0000"/>
                </a:solidFill>
              </a:rPr>
              <a:t>iOS</a:t>
            </a:r>
            <a:r>
              <a:rPr lang="it-IT" dirty="0" smtClean="0"/>
              <a:t> : more </a:t>
            </a:r>
            <a:r>
              <a:rPr lang="it-IT" dirty="0" err="1" smtClean="0"/>
              <a:t>realistic</a:t>
            </a:r>
            <a:r>
              <a:rPr lang="it-IT" dirty="0" smtClean="0"/>
              <a:t> </a:t>
            </a:r>
            <a:r>
              <a:rPr lang="it-IT" dirty="0" err="1" smtClean="0"/>
              <a:t>distances</a:t>
            </a:r>
            <a:r>
              <a:rPr lang="it-IT" dirty="0" smtClean="0"/>
              <a:t> </a:t>
            </a:r>
            <a:r>
              <a:rPr lang="it-IT" dirty="0" err="1" smtClean="0"/>
              <a:t>but</a:t>
            </a:r>
            <a:r>
              <a:rPr lang="it-IT" dirty="0" smtClean="0"/>
              <a:t> </a:t>
            </a:r>
            <a:r>
              <a:rPr lang="it-IT" dirty="0" err="1" smtClean="0"/>
              <a:t>often</a:t>
            </a:r>
            <a:r>
              <a:rPr lang="it-IT" dirty="0" smtClean="0"/>
              <a:t> </a:t>
            </a:r>
            <a:r>
              <a:rPr lang="it-IT" dirty="0" err="1" smtClean="0"/>
              <a:t>affected</a:t>
            </a:r>
            <a:r>
              <a:rPr lang="it-IT" dirty="0" smtClean="0"/>
              <a:t> by the </a:t>
            </a:r>
            <a:r>
              <a:rPr lang="it-IT" dirty="0" err="1" smtClean="0"/>
              <a:t>floating</a:t>
            </a:r>
            <a:r>
              <a:rPr lang="it-IT" dirty="0" smtClean="0"/>
              <a:t> RSSI due to </a:t>
            </a:r>
            <a:r>
              <a:rPr lang="it-IT" dirty="0" err="1" smtClean="0"/>
              <a:t>interferences</a:t>
            </a:r>
            <a:endParaRPr lang="it-IT" dirty="0" smtClean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3032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POSSIBLE FUTURE WORK</a:t>
            </a:r>
            <a:endParaRPr dirty="0"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549600" y="1152078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it-IT" dirty="0" err="1" smtClean="0"/>
              <a:t>Try</a:t>
            </a:r>
            <a:r>
              <a:rPr lang="it-IT" dirty="0" smtClean="0"/>
              <a:t>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environment</a:t>
            </a:r>
            <a:endParaRPr lang="it-IT" dirty="0" smtClean="0"/>
          </a:p>
          <a:p>
            <a:pPr marL="342900" indent="-342900"/>
            <a:r>
              <a:rPr lang="it-IT" dirty="0" err="1" smtClean="0"/>
              <a:t>Try</a:t>
            </a:r>
            <a:r>
              <a:rPr lang="it-IT" dirty="0" smtClean="0"/>
              <a:t>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beacons</a:t>
            </a:r>
            <a:r>
              <a:rPr lang="it-IT" dirty="0" smtClean="0"/>
              <a:t>, SDK</a:t>
            </a:r>
          </a:p>
          <a:p>
            <a:pPr marL="342900" indent="-342900"/>
            <a:r>
              <a:rPr lang="it-IT" dirty="0" err="1" smtClean="0"/>
              <a:t>Apply</a:t>
            </a:r>
            <a:r>
              <a:rPr lang="it-IT" dirty="0" smtClean="0"/>
              <a:t> a Machine Learning </a:t>
            </a:r>
            <a:r>
              <a:rPr lang="it-IT" dirty="0" err="1" smtClean="0"/>
              <a:t>algorithm</a:t>
            </a:r>
            <a:r>
              <a:rPr lang="it-IT" dirty="0" smtClean="0"/>
              <a:t> (e.g. </a:t>
            </a:r>
            <a:r>
              <a:rPr lang="it-IT" dirty="0" err="1" smtClean="0"/>
              <a:t>Neural</a:t>
            </a:r>
            <a:r>
              <a:rPr lang="it-IT" dirty="0" smtClean="0"/>
              <a:t> Network) to </a:t>
            </a:r>
            <a:r>
              <a:rPr lang="it-IT" dirty="0" err="1" smtClean="0"/>
              <a:t>refine</a:t>
            </a:r>
            <a:r>
              <a:rPr lang="it-IT" dirty="0" smtClean="0"/>
              <a:t> the position </a:t>
            </a:r>
            <a:r>
              <a:rPr lang="it-IT" dirty="0" err="1" smtClean="0"/>
              <a:t>computed</a:t>
            </a:r>
            <a:r>
              <a:rPr lang="it-IT" dirty="0" smtClean="0"/>
              <a:t> by the </a:t>
            </a:r>
            <a:r>
              <a:rPr lang="it-IT" dirty="0" err="1" smtClean="0"/>
              <a:t>trilateration</a:t>
            </a:r>
            <a:r>
              <a:rPr lang="it-IT" dirty="0" smtClean="0"/>
              <a:t> </a:t>
            </a:r>
            <a:r>
              <a:rPr lang="it-IT" dirty="0" err="1" smtClean="0"/>
              <a:t>algorithm</a:t>
            </a:r>
            <a:r>
              <a:rPr lang="it-IT" dirty="0" smtClean="0"/>
              <a:t>.</a:t>
            </a:r>
          </a:p>
          <a:p>
            <a:pPr marL="0" indent="0">
              <a:buNone/>
            </a:pPr>
            <a:r>
              <a:rPr lang="it-IT" sz="1600" dirty="0" smtClean="0"/>
              <a:t>	* training </a:t>
            </a:r>
            <a:r>
              <a:rPr lang="it-IT" sz="1600" dirty="0" err="1" smtClean="0"/>
              <a:t>dataset</a:t>
            </a:r>
            <a:r>
              <a:rPr lang="it-IT" sz="1600" dirty="0" smtClean="0"/>
              <a:t> generation </a:t>
            </a:r>
            <a:r>
              <a:rPr lang="it-IT" sz="1600" dirty="0" err="1" smtClean="0"/>
              <a:t>problem</a:t>
            </a:r>
            <a:endParaRPr lang="it-IT" sz="1600" dirty="0" smtClean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96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318" name="Shape 318"/>
          <p:cNvSpPr txBox="1">
            <a:spLocks noGrp="1"/>
          </p:cNvSpPr>
          <p:nvPr>
            <p:ph type="ctrTitle" idx="4294967295"/>
          </p:nvPr>
        </p:nvSpPr>
        <p:spPr>
          <a:xfrm>
            <a:off x="762000" y="440350"/>
            <a:ext cx="437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55C21"/>
                </a:solidFill>
              </a:rPr>
              <a:t>THANKS!</a:t>
            </a:r>
            <a:endParaRPr sz="6000">
              <a:solidFill>
                <a:srgbClr val="F55C21"/>
              </a:solidFill>
            </a:endParaRPr>
          </a:p>
        </p:txBody>
      </p:sp>
      <p:grpSp>
        <p:nvGrpSpPr>
          <p:cNvPr id="320" name="Shape 320"/>
          <p:cNvGrpSpPr/>
          <p:nvPr/>
        </p:nvGrpSpPr>
        <p:grpSpPr>
          <a:xfrm>
            <a:off x="5397193" y="1023197"/>
            <a:ext cx="2668517" cy="2466838"/>
            <a:chOff x="5975075" y="2327500"/>
            <a:chExt cx="420100" cy="388350"/>
          </a:xfrm>
        </p:grpSpPr>
        <p:sp>
          <p:nvSpPr>
            <p:cNvPr id="321" name="Shape 321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4F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F4F5C"/>
                </a:solidFill>
              </a:endParaRPr>
            </a:p>
          </p:txBody>
        </p:sp>
        <p:sp>
          <p:nvSpPr>
            <p:cNvPr id="322" name="Shape 32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4F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F4F5C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37404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i</a:t>
            </a:r>
            <a:r>
              <a:rPr lang="it-IT" dirty="0" err="1" smtClean="0"/>
              <a:t>BEACONS</a:t>
            </a:r>
            <a:endParaRPr dirty="0"/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37404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it-IT" sz="1800" dirty="0" smtClean="0"/>
              <a:t>A beacon </a:t>
            </a:r>
            <a:r>
              <a:rPr lang="it-IT" sz="1800" dirty="0" err="1" smtClean="0"/>
              <a:t>is</a:t>
            </a:r>
            <a:r>
              <a:rPr lang="it-IT" sz="1800" dirty="0" smtClean="0"/>
              <a:t> a small </a:t>
            </a:r>
            <a:r>
              <a:rPr lang="it-IT" sz="1800" dirty="0" err="1" smtClean="0"/>
              <a:t>low-cost</a:t>
            </a:r>
            <a:r>
              <a:rPr lang="it-IT" sz="1800" dirty="0" smtClean="0"/>
              <a:t> </a:t>
            </a:r>
            <a:r>
              <a:rPr lang="it-IT" sz="1800" dirty="0" err="1"/>
              <a:t>b</a:t>
            </a:r>
            <a:r>
              <a:rPr lang="it-IT" sz="1800" dirty="0" err="1" smtClean="0"/>
              <a:t>luetooth</a:t>
            </a:r>
            <a:r>
              <a:rPr lang="it-IT" sz="1800" dirty="0" smtClean="0"/>
              <a:t> radio </a:t>
            </a:r>
            <a:r>
              <a:rPr lang="it-IT" sz="1800" dirty="0" err="1" smtClean="0"/>
              <a:t>transmitter</a:t>
            </a:r>
            <a:endParaRPr lang="it-IT" sz="1800" dirty="0" smtClean="0"/>
          </a:p>
          <a:p>
            <a:pPr marL="285750" indent="-285750"/>
            <a:r>
              <a:rPr lang="it-IT" sz="1800" dirty="0" err="1" smtClean="0"/>
              <a:t>It</a:t>
            </a:r>
            <a:r>
              <a:rPr lang="it-IT" sz="1800" dirty="0" smtClean="0"/>
              <a:t> </a:t>
            </a:r>
            <a:r>
              <a:rPr lang="it-IT" sz="1800" dirty="0" err="1" smtClean="0"/>
              <a:t>broadcasts</a:t>
            </a:r>
            <a:r>
              <a:rPr lang="it-IT" sz="1800" dirty="0" smtClean="0"/>
              <a:t> a radio </a:t>
            </a:r>
            <a:r>
              <a:rPr lang="it-IT" sz="1800" dirty="0" err="1" smtClean="0"/>
              <a:t>signal</a:t>
            </a:r>
            <a:r>
              <a:rPr lang="it-IT" sz="1800" dirty="0" smtClean="0"/>
              <a:t> </a:t>
            </a:r>
            <a:r>
              <a:rPr lang="it-IT" sz="1800" dirty="0" err="1" smtClean="0"/>
              <a:t>that</a:t>
            </a:r>
            <a:r>
              <a:rPr lang="it-IT" sz="1800" dirty="0" smtClean="0"/>
              <a:t> </a:t>
            </a:r>
            <a:r>
              <a:rPr lang="it-IT" sz="1800" dirty="0" err="1" smtClean="0"/>
              <a:t>is</a:t>
            </a:r>
            <a:r>
              <a:rPr lang="it-IT" sz="1800" dirty="0" smtClean="0"/>
              <a:t> made up of a </a:t>
            </a:r>
            <a:r>
              <a:rPr lang="it-IT" sz="1800" dirty="0" err="1" smtClean="0"/>
              <a:t>combination</a:t>
            </a:r>
            <a:r>
              <a:rPr lang="it-IT" sz="1800" dirty="0" smtClean="0"/>
              <a:t> of </a:t>
            </a:r>
            <a:r>
              <a:rPr lang="it-IT" sz="1800" dirty="0" err="1" smtClean="0"/>
              <a:t>letters</a:t>
            </a:r>
            <a:r>
              <a:rPr lang="it-IT" sz="1800" dirty="0" smtClean="0"/>
              <a:t> and </a:t>
            </a:r>
            <a:r>
              <a:rPr lang="it-IT" sz="1800" dirty="0" err="1" smtClean="0"/>
              <a:t>numbers</a:t>
            </a:r>
            <a:endParaRPr sz="1800" dirty="0"/>
          </a:p>
        </p:txBody>
      </p:sp>
      <p:sp>
        <p:nvSpPr>
          <p:cNvPr id="194" name="Shape 194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" name="Rettangolo 2"/>
          <p:cNvSpPr/>
          <p:nvPr/>
        </p:nvSpPr>
        <p:spPr>
          <a:xfrm>
            <a:off x="5357191" y="0"/>
            <a:ext cx="3786809" cy="4572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129" y="1281309"/>
            <a:ext cx="2498147" cy="2498147"/>
          </a:xfrm>
          <a:prstGeom prst="rect">
            <a:avLst/>
          </a:prstGeom>
        </p:spPr>
      </p:pic>
      <p:sp>
        <p:nvSpPr>
          <p:cNvPr id="9" name="Shape 191"/>
          <p:cNvSpPr txBox="1">
            <a:spLocks/>
          </p:cNvSpPr>
          <p:nvPr/>
        </p:nvSpPr>
        <p:spPr>
          <a:xfrm>
            <a:off x="5403600" y="709859"/>
            <a:ext cx="37404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it-IT" dirty="0" smtClean="0">
                <a:solidFill>
                  <a:schemeClr val="tx1"/>
                </a:solidFill>
              </a:rPr>
              <a:t>AXAET </a:t>
            </a:r>
            <a:r>
              <a:rPr lang="it-IT" dirty="0" err="1" smtClean="0">
                <a:solidFill>
                  <a:schemeClr val="tx1"/>
                </a:solidFill>
              </a:rPr>
              <a:t>iBeacon</a:t>
            </a:r>
            <a:r>
              <a:rPr lang="it-IT" dirty="0" smtClean="0">
                <a:solidFill>
                  <a:schemeClr val="tx1"/>
                </a:solidFill>
              </a:rPr>
              <a:t> PC032</a:t>
            </a:r>
          </a:p>
          <a:p>
            <a:r>
              <a:rPr lang="it-IT" sz="1000" dirty="0">
                <a:solidFill>
                  <a:schemeClr val="tx1"/>
                </a:solidFill>
                <a:hlinkClick r:id="rId4"/>
              </a:rPr>
              <a:t>https://</a:t>
            </a:r>
            <a:r>
              <a:rPr lang="it-IT" sz="1000" dirty="0" smtClean="0">
                <a:solidFill>
                  <a:schemeClr val="tx1"/>
                </a:solidFill>
                <a:hlinkClick r:id="rId4"/>
              </a:rPr>
              <a:t>axaet.en.alibaba.com/product/60344453945-801451216/AXAET_PC032_Mini_Beacon_Bluetooth_Ble_4_0_iBeacon_With_ABS_Plastic_Case.html</a:t>
            </a:r>
            <a:r>
              <a:rPr lang="it-IT" sz="1000" dirty="0" smtClean="0">
                <a:solidFill>
                  <a:schemeClr val="tx1"/>
                </a:solidFill>
              </a:rPr>
              <a:t> </a:t>
            </a:r>
            <a:endParaRPr lang="en" sz="1000" dirty="0">
              <a:solidFill>
                <a:schemeClr val="tx1"/>
              </a:solidFill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0838" y="3789335"/>
            <a:ext cx="683162" cy="6831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37404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TRILATERATION ALGORITHM</a:t>
            </a:r>
            <a:endParaRPr dirty="0"/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37404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it-IT" sz="1800" dirty="0" err="1"/>
              <a:t>Trilateration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the </a:t>
            </a:r>
            <a:r>
              <a:rPr lang="it-IT" sz="1800" dirty="0" err="1"/>
              <a:t>process</a:t>
            </a:r>
            <a:r>
              <a:rPr lang="it-IT" sz="1800" dirty="0"/>
              <a:t> of </a:t>
            </a:r>
            <a:r>
              <a:rPr lang="it-IT" sz="1800" dirty="0" err="1"/>
              <a:t>determining</a:t>
            </a:r>
            <a:r>
              <a:rPr lang="it-IT" sz="1800" dirty="0"/>
              <a:t> </a:t>
            </a:r>
            <a:r>
              <a:rPr lang="it-IT" sz="1800" dirty="0" err="1"/>
              <a:t>absolute</a:t>
            </a:r>
            <a:r>
              <a:rPr lang="it-IT" sz="1800" dirty="0"/>
              <a:t> or relative </a:t>
            </a:r>
            <a:r>
              <a:rPr lang="it-IT" sz="1800" dirty="0" err="1"/>
              <a:t>locations</a:t>
            </a:r>
            <a:r>
              <a:rPr lang="it-IT" sz="1800" dirty="0"/>
              <a:t> of </a:t>
            </a:r>
            <a:r>
              <a:rPr lang="it-IT" sz="1800" dirty="0" err="1"/>
              <a:t>points</a:t>
            </a:r>
            <a:r>
              <a:rPr lang="it-IT" sz="1800" dirty="0"/>
              <a:t> by </a:t>
            </a:r>
            <a:r>
              <a:rPr lang="it-IT" sz="1800" dirty="0" err="1"/>
              <a:t>measurement</a:t>
            </a:r>
            <a:r>
              <a:rPr lang="it-IT" sz="1800" dirty="0"/>
              <a:t> of </a:t>
            </a:r>
            <a:r>
              <a:rPr lang="it-IT" sz="1800" dirty="0" err="1"/>
              <a:t>distances</a:t>
            </a:r>
            <a:r>
              <a:rPr lang="it-IT" sz="1800" dirty="0"/>
              <a:t>, </a:t>
            </a:r>
            <a:r>
              <a:rPr lang="it-IT" sz="1800" dirty="0" err="1"/>
              <a:t>using</a:t>
            </a:r>
            <a:r>
              <a:rPr lang="it-IT" sz="1800" dirty="0"/>
              <a:t> the </a:t>
            </a:r>
            <a:r>
              <a:rPr lang="it-IT" sz="1800" dirty="0" err="1"/>
              <a:t>geometry</a:t>
            </a:r>
            <a:r>
              <a:rPr lang="it-IT" sz="1800" dirty="0"/>
              <a:t> of </a:t>
            </a:r>
            <a:r>
              <a:rPr lang="it-IT" sz="1800" dirty="0" err="1"/>
              <a:t>circles</a:t>
            </a:r>
            <a:r>
              <a:rPr lang="it-IT" sz="1800" dirty="0"/>
              <a:t>, </a:t>
            </a:r>
            <a:r>
              <a:rPr lang="it-IT" sz="1800" dirty="0" err="1"/>
              <a:t>spheres</a:t>
            </a:r>
            <a:r>
              <a:rPr lang="it-IT" sz="1800" dirty="0"/>
              <a:t> or </a:t>
            </a:r>
            <a:r>
              <a:rPr lang="it-IT" sz="1800" dirty="0" err="1" smtClean="0"/>
              <a:t>triangles</a:t>
            </a:r>
            <a:endParaRPr lang="it-IT" sz="1800" dirty="0"/>
          </a:p>
        </p:txBody>
      </p:sp>
      <p:sp>
        <p:nvSpPr>
          <p:cNvPr id="194" name="Shape 194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" name="Rettangolo 2"/>
          <p:cNvSpPr/>
          <p:nvPr/>
        </p:nvSpPr>
        <p:spPr>
          <a:xfrm>
            <a:off x="5357191" y="0"/>
            <a:ext cx="3786809" cy="4572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059" y="636175"/>
            <a:ext cx="3345072" cy="333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474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REACTNATIVE</a:t>
            </a:r>
            <a:endParaRPr dirty="0"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549600" y="1152078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it-IT" dirty="0" err="1" smtClean="0"/>
              <a:t>React</a:t>
            </a:r>
            <a:r>
              <a:rPr lang="it-IT" dirty="0" smtClean="0"/>
              <a:t> Native </a:t>
            </a:r>
            <a:r>
              <a:rPr lang="it-IT" dirty="0" err="1" smtClean="0"/>
              <a:t>framework</a:t>
            </a:r>
            <a:r>
              <a:rPr lang="it-IT" dirty="0" smtClean="0"/>
              <a:t> </a:t>
            </a:r>
            <a:r>
              <a:rPr lang="it-IT" dirty="0" err="1" smtClean="0"/>
              <a:t>lets</a:t>
            </a:r>
            <a:r>
              <a:rPr lang="it-IT" dirty="0" smtClean="0"/>
              <a:t> </a:t>
            </a:r>
            <a:r>
              <a:rPr lang="it-IT" dirty="0" err="1" smtClean="0"/>
              <a:t>you</a:t>
            </a:r>
            <a:r>
              <a:rPr lang="it-IT" dirty="0" smtClean="0"/>
              <a:t> </a:t>
            </a:r>
            <a:r>
              <a:rPr lang="it-IT" dirty="0" err="1" smtClean="0"/>
              <a:t>build</a:t>
            </a:r>
            <a:r>
              <a:rPr lang="it-IT" dirty="0"/>
              <a:t> </a:t>
            </a:r>
            <a:r>
              <a:rPr lang="it-IT" dirty="0" smtClean="0"/>
              <a:t>native mobile </a:t>
            </a:r>
            <a:r>
              <a:rPr lang="it-IT" dirty="0" err="1" smtClean="0"/>
              <a:t>apps</a:t>
            </a:r>
            <a:r>
              <a:rPr lang="it-IT" dirty="0" smtClean="0"/>
              <a:t> (iOS &amp; </a:t>
            </a:r>
            <a:r>
              <a:rPr lang="it-IT" dirty="0" err="1" smtClean="0"/>
              <a:t>Android</a:t>
            </a:r>
            <a:r>
              <a:rPr lang="it-IT" dirty="0" smtClean="0"/>
              <a:t>) </a:t>
            </a:r>
            <a:r>
              <a:rPr lang="it-IT" dirty="0" err="1" smtClean="0"/>
              <a:t>using</a:t>
            </a:r>
            <a:r>
              <a:rPr lang="it-IT" dirty="0" smtClean="0"/>
              <a:t> </a:t>
            </a:r>
            <a:r>
              <a:rPr lang="it-IT" dirty="0" err="1" smtClean="0"/>
              <a:t>Javascript</a:t>
            </a:r>
            <a:r>
              <a:rPr lang="it-IT" dirty="0" smtClean="0"/>
              <a:t> and </a:t>
            </a:r>
            <a:r>
              <a:rPr lang="it-IT" dirty="0" err="1" smtClean="0"/>
              <a:t>React</a:t>
            </a:r>
            <a:endParaRPr lang="it-IT" dirty="0"/>
          </a:p>
          <a:p>
            <a:pPr marL="0" lvl="0" indent="0">
              <a:buNone/>
            </a:pPr>
            <a:r>
              <a:rPr lang="it-IT" dirty="0">
                <a:hlinkClick r:id="rId3"/>
              </a:rPr>
              <a:t>https://</a:t>
            </a:r>
            <a:r>
              <a:rPr lang="it-IT" dirty="0" smtClean="0">
                <a:hlinkClick r:id="rId3"/>
              </a:rPr>
              <a:t>github.com/MacKentoch/react-native-beacons-manager</a:t>
            </a:r>
            <a:endParaRPr dirty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00" y="3688463"/>
            <a:ext cx="4191000" cy="681687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464" y="3461657"/>
            <a:ext cx="864950" cy="973968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128" y="3102429"/>
            <a:ext cx="1464564" cy="154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511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NODE.JS</a:t>
            </a:r>
            <a:endParaRPr dirty="0"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549600" y="1152078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it-IT" dirty="0" err="1"/>
              <a:t>Node.js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an open-source, cross-platform JavaScript run-time environment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executes</a:t>
            </a:r>
            <a:r>
              <a:rPr lang="it-IT" dirty="0"/>
              <a:t> JavaScript code server-side</a:t>
            </a:r>
            <a:r>
              <a:rPr lang="it-IT" dirty="0" smtClean="0"/>
              <a:t>.</a:t>
            </a:r>
          </a:p>
          <a:p>
            <a:pPr marL="342900" indent="-342900"/>
            <a:r>
              <a:rPr lang="it-IT" dirty="0" err="1" smtClean="0"/>
              <a:t>Lightweight</a:t>
            </a:r>
            <a:endParaRPr lang="it-IT" dirty="0" smtClean="0"/>
          </a:p>
          <a:p>
            <a:pPr marL="342900" indent="-342900"/>
            <a:r>
              <a:rPr lang="it-IT" dirty="0" err="1" smtClean="0"/>
              <a:t>Efficient</a:t>
            </a:r>
            <a:r>
              <a:rPr lang="it-IT" dirty="0" smtClean="0"/>
              <a:t> </a:t>
            </a:r>
            <a:endParaRPr dirty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56" y="3243941"/>
            <a:ext cx="2971539" cy="120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0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ARCHITECTURE</a:t>
            </a:r>
            <a:endParaRPr dirty="0"/>
          </a:p>
        </p:txBody>
      </p:sp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1735925" y="2665541"/>
            <a:ext cx="567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i="1" dirty="0" err="1" smtClean="0"/>
              <a:t>Let’s</a:t>
            </a:r>
            <a:r>
              <a:rPr lang="it-IT" i="1" dirty="0" smtClean="0"/>
              <a:t> put the </a:t>
            </a:r>
            <a:r>
              <a:rPr lang="it-IT" i="1" dirty="0" err="1" smtClean="0"/>
              <a:t>things</a:t>
            </a:r>
            <a:r>
              <a:rPr lang="it-IT" i="1" dirty="0" smtClean="0"/>
              <a:t> </a:t>
            </a:r>
            <a:r>
              <a:rPr lang="it-IT" i="1" dirty="0" err="1" smtClean="0"/>
              <a:t>together</a:t>
            </a:r>
            <a:endParaRPr i="1" dirty="0"/>
          </a:p>
        </p:txBody>
      </p:sp>
      <p:sp>
        <p:nvSpPr>
          <p:cNvPr id="10" name="Shape 123"/>
          <p:cNvSpPr txBox="1">
            <a:spLocks/>
          </p:cNvSpPr>
          <p:nvPr/>
        </p:nvSpPr>
        <p:spPr>
          <a:xfrm>
            <a:off x="4382528" y="4351629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dirty="0"/>
              <a:t>7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6687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" name="Rettangolo 2"/>
          <p:cNvSpPr/>
          <p:nvPr/>
        </p:nvSpPr>
        <p:spPr>
          <a:xfrm>
            <a:off x="0" y="-21266"/>
            <a:ext cx="9144000" cy="4593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7" name="Gruppo 26"/>
          <p:cNvGrpSpPr/>
          <p:nvPr/>
        </p:nvGrpSpPr>
        <p:grpSpPr>
          <a:xfrm>
            <a:off x="932537" y="301093"/>
            <a:ext cx="5921729" cy="4047623"/>
            <a:chOff x="417087" y="647110"/>
            <a:chExt cx="8042998" cy="5821237"/>
          </a:xfrm>
        </p:grpSpPr>
        <p:sp>
          <p:nvSpPr>
            <p:cNvPr id="28" name="Casella di testo 2"/>
            <p:cNvSpPr txBox="1">
              <a:spLocks noChangeArrowheads="1"/>
            </p:cNvSpPr>
            <p:nvPr/>
          </p:nvSpPr>
          <p:spPr bwMode="auto">
            <a:xfrm>
              <a:off x="3896625" y="2872169"/>
              <a:ext cx="989193" cy="339996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it-IT" sz="1100" b="1">
                  <a:effectLst/>
                  <a:latin typeface="Calibri" charset="0"/>
                  <a:ea typeface="Calibri" charset="0"/>
                  <a:cs typeface="Times New Roman" charset="0"/>
                </a:rPr>
                <a:t>GET</a:t>
              </a:r>
              <a:endParaRPr lang="it-IT" sz="1100">
                <a:effectLst/>
                <a:latin typeface="Calibri" charset="0"/>
                <a:ea typeface="Calibri" charset="0"/>
                <a:cs typeface="Times New Roman" charset="0"/>
              </a:endParaRPr>
            </a:p>
          </p:txBody>
        </p:sp>
        <p:sp>
          <p:nvSpPr>
            <p:cNvPr id="29" name="Casella di testo 2"/>
            <p:cNvSpPr txBox="1">
              <a:spLocks noChangeArrowheads="1"/>
            </p:cNvSpPr>
            <p:nvPr/>
          </p:nvSpPr>
          <p:spPr bwMode="auto">
            <a:xfrm>
              <a:off x="7412335" y="2937555"/>
              <a:ext cx="1047750" cy="271146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>
                <a:spcAft>
                  <a:spcPts val="0"/>
                </a:spcAft>
              </a:pPr>
              <a:r>
                <a:rPr lang="it-IT" sz="1100" b="1">
                  <a:solidFill>
                    <a:srgbClr val="FF0000"/>
                  </a:solidFill>
                  <a:effectLst/>
                  <a:latin typeface="Calibri" charset="0"/>
                  <a:ea typeface="Calibri" charset="0"/>
                  <a:cs typeface="Times New Roman" charset="0"/>
                </a:rPr>
                <a:t>WEB SOCKET</a:t>
              </a:r>
              <a:endParaRPr lang="it-IT" sz="1100">
                <a:effectLst/>
                <a:latin typeface="Calibri" charset="0"/>
                <a:ea typeface="Calibri" charset="0"/>
                <a:cs typeface="Times New Roman" charset="0"/>
              </a:endParaRPr>
            </a:p>
          </p:txBody>
        </p:sp>
        <p:grpSp>
          <p:nvGrpSpPr>
            <p:cNvPr id="30" name="Gruppo 29"/>
            <p:cNvGrpSpPr/>
            <p:nvPr/>
          </p:nvGrpSpPr>
          <p:grpSpPr>
            <a:xfrm>
              <a:off x="417087" y="647110"/>
              <a:ext cx="7946807" cy="5821237"/>
              <a:chOff x="417087" y="647110"/>
              <a:chExt cx="7946807" cy="5821237"/>
            </a:xfrm>
          </p:grpSpPr>
          <p:grpSp>
            <p:nvGrpSpPr>
              <p:cNvPr id="31" name="Gruppo 30"/>
              <p:cNvGrpSpPr/>
              <p:nvPr/>
            </p:nvGrpSpPr>
            <p:grpSpPr>
              <a:xfrm>
                <a:off x="2733674" y="842340"/>
                <a:ext cx="5630220" cy="5626007"/>
                <a:chOff x="2733674" y="308940"/>
                <a:chExt cx="5630220" cy="5626007"/>
              </a:xfrm>
            </p:grpSpPr>
            <p:pic>
              <p:nvPicPr>
                <p:cNvPr id="33" name="Immagine 32" descr="Image result for node js server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253" r="11289"/>
                <a:stretch/>
              </p:blipFill>
              <p:spPr bwMode="auto">
                <a:xfrm>
                  <a:off x="5649269" y="308940"/>
                  <a:ext cx="2714625" cy="18478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53640926-AAD7-44D8-BBD7-CCE9431645EC}">
                    <a14:shadowObscured xmlns:a14="http://schemas.microsoft.com/office/drawing/2010/main"/>
                  </a:ext>
                </a:extLst>
              </p:spPr>
            </p:pic>
            <p:pic>
              <p:nvPicPr>
                <p:cNvPr id="34" name="Immagine 33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733674" y="3129197"/>
                  <a:ext cx="5263791" cy="2805750"/>
                </a:xfrm>
                <a:prstGeom prst="rect">
                  <a:avLst/>
                </a:prstGeom>
              </p:spPr>
            </p:pic>
            <p:cxnSp>
              <p:nvCxnSpPr>
                <p:cNvPr id="35" name="Connettore 2 34"/>
                <p:cNvCxnSpPr/>
                <p:nvPr/>
              </p:nvCxnSpPr>
              <p:spPr>
                <a:xfrm>
                  <a:off x="3363996" y="1236885"/>
                  <a:ext cx="1778395" cy="783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Connettore 2 35"/>
                <p:cNvCxnSpPr/>
                <p:nvPr/>
              </p:nvCxnSpPr>
              <p:spPr>
                <a:xfrm flipV="1">
                  <a:off x="4804254" y="2187846"/>
                  <a:ext cx="676274" cy="714375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37" name="Connettore 2 36"/>
                <p:cNvCxnSpPr/>
                <p:nvPr/>
              </p:nvCxnSpPr>
              <p:spPr>
                <a:xfrm flipH="1">
                  <a:off x="4485165" y="2215167"/>
                  <a:ext cx="657225" cy="704850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  <a:tailEnd type="triangle"/>
                </a:ln>
                <a:effectLst/>
              </p:spPr>
            </p:cxnSp>
            <p:cxnSp>
              <p:nvCxnSpPr>
                <p:cNvPr id="38" name="Connettore 2 37"/>
                <p:cNvCxnSpPr/>
                <p:nvPr/>
              </p:nvCxnSpPr>
              <p:spPr>
                <a:xfrm flipH="1">
                  <a:off x="7006583" y="2229345"/>
                  <a:ext cx="281003" cy="754743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headEnd type="triangle"/>
                  <a:tailEnd type="triangle"/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39" name="Casella di testo 2"/>
                <p:cNvSpPr txBox="1">
                  <a:spLocks noChangeArrowheads="1"/>
                </p:cNvSpPr>
                <p:nvPr/>
              </p:nvSpPr>
              <p:spPr bwMode="auto">
                <a:xfrm>
                  <a:off x="3817278" y="784947"/>
                  <a:ext cx="1093046" cy="376244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rot="0" vert="horz" wrap="square" lIns="91440" tIns="45720" rIns="91440" bIns="45720" anchor="t" anchorCtr="0">
                  <a:sp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it-IT" sz="1100" b="1">
                      <a:effectLst/>
                      <a:latin typeface="Calibri" charset="0"/>
                      <a:ea typeface="Calibri" charset="0"/>
                      <a:cs typeface="Times New Roman" charset="0"/>
                    </a:rPr>
                    <a:t>POST</a:t>
                  </a:r>
                  <a:endParaRPr lang="it-IT" sz="1100">
                    <a:effectLst/>
                    <a:latin typeface="Calibri" charset="0"/>
                    <a:ea typeface="Calibri" charset="0"/>
                    <a:cs typeface="Times New Roman" charset="0"/>
                  </a:endParaRPr>
                </a:p>
              </p:txBody>
            </p:sp>
          </p:grpSp>
          <p:pic>
            <p:nvPicPr>
              <p:cNvPr id="32" name="Immagine 31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087" y="647110"/>
                <a:ext cx="2440029" cy="2619400"/>
              </a:xfrm>
              <a:prstGeom prst="rect">
                <a:avLst/>
              </a:prstGeom>
              <a:noFill/>
            </p:spPr>
          </p:pic>
        </p:grpSp>
      </p:grpSp>
    </p:spTree>
    <p:extLst>
      <p:ext uri="{BB962C8B-B14F-4D97-AF65-F5344CB8AC3E}">
        <p14:creationId xmlns:p14="http://schemas.microsoft.com/office/powerpoint/2010/main" val="65822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3" name="Gruppo 2"/>
          <p:cNvGrpSpPr/>
          <p:nvPr/>
        </p:nvGrpSpPr>
        <p:grpSpPr>
          <a:xfrm>
            <a:off x="509718" y="212691"/>
            <a:ext cx="2075120" cy="4163909"/>
            <a:chOff x="1074085" y="215000"/>
            <a:chExt cx="2075120" cy="4163909"/>
          </a:xfrm>
        </p:grpSpPr>
        <p:sp>
          <p:nvSpPr>
            <p:cNvPr id="285" name="Shape 285"/>
            <p:cNvSpPr/>
            <p:nvPr/>
          </p:nvSpPr>
          <p:spPr>
            <a:xfrm>
              <a:off x="1074085" y="215000"/>
              <a:ext cx="2075120" cy="4163909"/>
            </a:xfrm>
            <a:custGeom>
              <a:avLst/>
              <a:gdLst/>
              <a:ahLst/>
              <a:cxnLst/>
              <a:rect l="0" t="0" r="0" b="0"/>
              <a:pathLst>
                <a:path w="30819" h="61841" extrusionOk="0">
                  <a:moveTo>
                    <a:pt x="5160" y="2580"/>
                  </a:moveTo>
                  <a:lnTo>
                    <a:pt x="5295" y="2648"/>
                  </a:lnTo>
                  <a:lnTo>
                    <a:pt x="5363" y="2784"/>
                  </a:lnTo>
                  <a:lnTo>
                    <a:pt x="5363" y="2920"/>
                  </a:lnTo>
                  <a:lnTo>
                    <a:pt x="5363" y="3055"/>
                  </a:lnTo>
                  <a:lnTo>
                    <a:pt x="5295" y="3191"/>
                  </a:lnTo>
                  <a:lnTo>
                    <a:pt x="5160" y="3259"/>
                  </a:lnTo>
                  <a:lnTo>
                    <a:pt x="4888" y="3259"/>
                  </a:lnTo>
                  <a:lnTo>
                    <a:pt x="4752" y="3191"/>
                  </a:lnTo>
                  <a:lnTo>
                    <a:pt x="4684" y="3055"/>
                  </a:lnTo>
                  <a:lnTo>
                    <a:pt x="4684" y="2920"/>
                  </a:lnTo>
                  <a:lnTo>
                    <a:pt x="4684" y="2784"/>
                  </a:lnTo>
                  <a:lnTo>
                    <a:pt x="4752" y="2648"/>
                  </a:lnTo>
                  <a:lnTo>
                    <a:pt x="4888" y="2580"/>
                  </a:lnTo>
                  <a:close/>
                  <a:moveTo>
                    <a:pt x="15410" y="2241"/>
                  </a:moveTo>
                  <a:lnTo>
                    <a:pt x="15681" y="2309"/>
                  </a:lnTo>
                  <a:lnTo>
                    <a:pt x="15885" y="2444"/>
                  </a:lnTo>
                  <a:lnTo>
                    <a:pt x="16021" y="2648"/>
                  </a:lnTo>
                  <a:lnTo>
                    <a:pt x="16088" y="2920"/>
                  </a:lnTo>
                  <a:lnTo>
                    <a:pt x="16021" y="3191"/>
                  </a:lnTo>
                  <a:lnTo>
                    <a:pt x="15885" y="3395"/>
                  </a:lnTo>
                  <a:lnTo>
                    <a:pt x="15681" y="3531"/>
                  </a:lnTo>
                  <a:lnTo>
                    <a:pt x="15410" y="3598"/>
                  </a:lnTo>
                  <a:lnTo>
                    <a:pt x="15138" y="3531"/>
                  </a:lnTo>
                  <a:lnTo>
                    <a:pt x="14934" y="3395"/>
                  </a:lnTo>
                  <a:lnTo>
                    <a:pt x="14799" y="3191"/>
                  </a:lnTo>
                  <a:lnTo>
                    <a:pt x="14731" y="2920"/>
                  </a:lnTo>
                  <a:lnTo>
                    <a:pt x="14799" y="2648"/>
                  </a:lnTo>
                  <a:lnTo>
                    <a:pt x="14934" y="2444"/>
                  </a:lnTo>
                  <a:lnTo>
                    <a:pt x="15138" y="2309"/>
                  </a:lnTo>
                  <a:lnTo>
                    <a:pt x="15410" y="2241"/>
                  </a:lnTo>
                  <a:close/>
                  <a:moveTo>
                    <a:pt x="29393" y="5228"/>
                  </a:moveTo>
                  <a:lnTo>
                    <a:pt x="29461" y="5296"/>
                  </a:lnTo>
                  <a:lnTo>
                    <a:pt x="29461" y="54849"/>
                  </a:lnTo>
                  <a:lnTo>
                    <a:pt x="1426" y="54849"/>
                  </a:lnTo>
                  <a:lnTo>
                    <a:pt x="1426" y="5296"/>
                  </a:lnTo>
                  <a:lnTo>
                    <a:pt x="1494" y="5228"/>
                  </a:lnTo>
                  <a:close/>
                  <a:moveTo>
                    <a:pt x="15410" y="544"/>
                  </a:moveTo>
                  <a:lnTo>
                    <a:pt x="19143" y="612"/>
                  </a:lnTo>
                  <a:lnTo>
                    <a:pt x="23012" y="747"/>
                  </a:lnTo>
                  <a:lnTo>
                    <a:pt x="26339" y="951"/>
                  </a:lnTo>
                  <a:lnTo>
                    <a:pt x="27560" y="1087"/>
                  </a:lnTo>
                  <a:lnTo>
                    <a:pt x="27560" y="1087"/>
                  </a:lnTo>
                  <a:lnTo>
                    <a:pt x="26339" y="1019"/>
                  </a:lnTo>
                  <a:lnTo>
                    <a:pt x="23012" y="815"/>
                  </a:lnTo>
                  <a:lnTo>
                    <a:pt x="19143" y="680"/>
                  </a:lnTo>
                  <a:lnTo>
                    <a:pt x="15410" y="612"/>
                  </a:lnTo>
                  <a:lnTo>
                    <a:pt x="11676" y="680"/>
                  </a:lnTo>
                  <a:lnTo>
                    <a:pt x="7807" y="815"/>
                  </a:lnTo>
                  <a:lnTo>
                    <a:pt x="4481" y="1019"/>
                  </a:lnTo>
                  <a:lnTo>
                    <a:pt x="3259" y="1087"/>
                  </a:lnTo>
                  <a:lnTo>
                    <a:pt x="2444" y="1223"/>
                  </a:lnTo>
                  <a:lnTo>
                    <a:pt x="1969" y="1358"/>
                  </a:lnTo>
                  <a:lnTo>
                    <a:pt x="1630" y="1494"/>
                  </a:lnTo>
                  <a:lnTo>
                    <a:pt x="1290" y="1698"/>
                  </a:lnTo>
                  <a:lnTo>
                    <a:pt x="1019" y="1901"/>
                  </a:lnTo>
                  <a:lnTo>
                    <a:pt x="815" y="2173"/>
                  </a:lnTo>
                  <a:lnTo>
                    <a:pt x="679" y="2444"/>
                  </a:lnTo>
                  <a:lnTo>
                    <a:pt x="544" y="2852"/>
                  </a:lnTo>
                  <a:lnTo>
                    <a:pt x="544" y="3259"/>
                  </a:lnTo>
                  <a:lnTo>
                    <a:pt x="544" y="58311"/>
                  </a:lnTo>
                  <a:lnTo>
                    <a:pt x="544" y="58718"/>
                  </a:lnTo>
                  <a:lnTo>
                    <a:pt x="476" y="58311"/>
                  </a:lnTo>
                  <a:lnTo>
                    <a:pt x="476" y="3259"/>
                  </a:lnTo>
                  <a:lnTo>
                    <a:pt x="544" y="2784"/>
                  </a:lnTo>
                  <a:lnTo>
                    <a:pt x="612" y="2444"/>
                  </a:lnTo>
                  <a:lnTo>
                    <a:pt x="747" y="2105"/>
                  </a:lnTo>
                  <a:lnTo>
                    <a:pt x="951" y="1834"/>
                  </a:lnTo>
                  <a:lnTo>
                    <a:pt x="1222" y="1630"/>
                  </a:lnTo>
                  <a:lnTo>
                    <a:pt x="1562" y="1426"/>
                  </a:lnTo>
                  <a:lnTo>
                    <a:pt x="1969" y="1290"/>
                  </a:lnTo>
                  <a:lnTo>
                    <a:pt x="2444" y="1155"/>
                  </a:lnTo>
                  <a:lnTo>
                    <a:pt x="3259" y="1087"/>
                  </a:lnTo>
                  <a:lnTo>
                    <a:pt x="4481" y="951"/>
                  </a:lnTo>
                  <a:lnTo>
                    <a:pt x="7807" y="747"/>
                  </a:lnTo>
                  <a:lnTo>
                    <a:pt x="11676" y="612"/>
                  </a:lnTo>
                  <a:lnTo>
                    <a:pt x="15410" y="544"/>
                  </a:lnTo>
                  <a:close/>
                  <a:moveTo>
                    <a:pt x="27560" y="1087"/>
                  </a:moveTo>
                  <a:lnTo>
                    <a:pt x="28375" y="1155"/>
                  </a:lnTo>
                  <a:lnTo>
                    <a:pt x="28850" y="1290"/>
                  </a:lnTo>
                  <a:lnTo>
                    <a:pt x="29257" y="1426"/>
                  </a:lnTo>
                  <a:lnTo>
                    <a:pt x="29597" y="1630"/>
                  </a:lnTo>
                  <a:lnTo>
                    <a:pt x="29868" y="1834"/>
                  </a:lnTo>
                  <a:lnTo>
                    <a:pt x="30072" y="2105"/>
                  </a:lnTo>
                  <a:lnTo>
                    <a:pt x="30208" y="2444"/>
                  </a:lnTo>
                  <a:lnTo>
                    <a:pt x="30276" y="2784"/>
                  </a:lnTo>
                  <a:lnTo>
                    <a:pt x="30344" y="3259"/>
                  </a:lnTo>
                  <a:lnTo>
                    <a:pt x="30344" y="58311"/>
                  </a:lnTo>
                  <a:lnTo>
                    <a:pt x="30276" y="58718"/>
                  </a:lnTo>
                  <a:lnTo>
                    <a:pt x="30208" y="59125"/>
                  </a:lnTo>
                  <a:lnTo>
                    <a:pt x="30072" y="59465"/>
                  </a:lnTo>
                  <a:lnTo>
                    <a:pt x="29868" y="59736"/>
                  </a:lnTo>
                  <a:lnTo>
                    <a:pt x="29597" y="60008"/>
                  </a:lnTo>
                  <a:lnTo>
                    <a:pt x="29257" y="60144"/>
                  </a:lnTo>
                  <a:lnTo>
                    <a:pt x="28850" y="60347"/>
                  </a:lnTo>
                  <a:lnTo>
                    <a:pt x="28375" y="60415"/>
                  </a:lnTo>
                  <a:lnTo>
                    <a:pt x="26746" y="60687"/>
                  </a:lnTo>
                  <a:lnTo>
                    <a:pt x="23895" y="60958"/>
                  </a:lnTo>
                  <a:lnTo>
                    <a:pt x="22130" y="61094"/>
                  </a:lnTo>
                  <a:lnTo>
                    <a:pt x="20093" y="61230"/>
                  </a:lnTo>
                  <a:lnTo>
                    <a:pt x="17853" y="61298"/>
                  </a:lnTo>
                  <a:lnTo>
                    <a:pt x="12966" y="61298"/>
                  </a:lnTo>
                  <a:lnTo>
                    <a:pt x="10726" y="61230"/>
                  </a:lnTo>
                  <a:lnTo>
                    <a:pt x="8689" y="61094"/>
                  </a:lnTo>
                  <a:lnTo>
                    <a:pt x="6924" y="60958"/>
                  </a:lnTo>
                  <a:lnTo>
                    <a:pt x="4073" y="60687"/>
                  </a:lnTo>
                  <a:lnTo>
                    <a:pt x="2444" y="60415"/>
                  </a:lnTo>
                  <a:lnTo>
                    <a:pt x="1969" y="60347"/>
                  </a:lnTo>
                  <a:lnTo>
                    <a:pt x="1562" y="60144"/>
                  </a:lnTo>
                  <a:lnTo>
                    <a:pt x="1290" y="60008"/>
                  </a:lnTo>
                  <a:lnTo>
                    <a:pt x="951" y="59736"/>
                  </a:lnTo>
                  <a:lnTo>
                    <a:pt x="747" y="59465"/>
                  </a:lnTo>
                  <a:lnTo>
                    <a:pt x="612" y="59125"/>
                  </a:lnTo>
                  <a:lnTo>
                    <a:pt x="544" y="58718"/>
                  </a:lnTo>
                  <a:lnTo>
                    <a:pt x="544" y="58718"/>
                  </a:lnTo>
                  <a:lnTo>
                    <a:pt x="679" y="59125"/>
                  </a:lnTo>
                  <a:lnTo>
                    <a:pt x="815" y="59397"/>
                  </a:lnTo>
                  <a:lnTo>
                    <a:pt x="1019" y="59669"/>
                  </a:lnTo>
                  <a:lnTo>
                    <a:pt x="1290" y="59940"/>
                  </a:lnTo>
                  <a:lnTo>
                    <a:pt x="1630" y="60144"/>
                  </a:lnTo>
                  <a:lnTo>
                    <a:pt x="2037" y="60279"/>
                  </a:lnTo>
                  <a:lnTo>
                    <a:pt x="2444" y="60415"/>
                  </a:lnTo>
                  <a:lnTo>
                    <a:pt x="4073" y="60619"/>
                  </a:lnTo>
                  <a:lnTo>
                    <a:pt x="6924" y="60890"/>
                  </a:lnTo>
                  <a:lnTo>
                    <a:pt x="8689" y="61026"/>
                  </a:lnTo>
                  <a:lnTo>
                    <a:pt x="10726" y="61162"/>
                  </a:lnTo>
                  <a:lnTo>
                    <a:pt x="12966" y="61230"/>
                  </a:lnTo>
                  <a:lnTo>
                    <a:pt x="17853" y="61230"/>
                  </a:lnTo>
                  <a:lnTo>
                    <a:pt x="20093" y="61162"/>
                  </a:lnTo>
                  <a:lnTo>
                    <a:pt x="22130" y="61026"/>
                  </a:lnTo>
                  <a:lnTo>
                    <a:pt x="23895" y="60890"/>
                  </a:lnTo>
                  <a:lnTo>
                    <a:pt x="26746" y="60619"/>
                  </a:lnTo>
                  <a:lnTo>
                    <a:pt x="28375" y="60415"/>
                  </a:lnTo>
                  <a:lnTo>
                    <a:pt x="28850" y="60279"/>
                  </a:lnTo>
                  <a:lnTo>
                    <a:pt x="29190" y="60144"/>
                  </a:lnTo>
                  <a:lnTo>
                    <a:pt x="29529" y="59940"/>
                  </a:lnTo>
                  <a:lnTo>
                    <a:pt x="29800" y="59669"/>
                  </a:lnTo>
                  <a:lnTo>
                    <a:pt x="30004" y="59397"/>
                  </a:lnTo>
                  <a:lnTo>
                    <a:pt x="30140" y="59125"/>
                  </a:lnTo>
                  <a:lnTo>
                    <a:pt x="30276" y="58718"/>
                  </a:lnTo>
                  <a:lnTo>
                    <a:pt x="30276" y="58311"/>
                  </a:lnTo>
                  <a:lnTo>
                    <a:pt x="30276" y="3259"/>
                  </a:lnTo>
                  <a:lnTo>
                    <a:pt x="30276" y="2852"/>
                  </a:lnTo>
                  <a:lnTo>
                    <a:pt x="30140" y="2444"/>
                  </a:lnTo>
                  <a:lnTo>
                    <a:pt x="30004" y="2173"/>
                  </a:lnTo>
                  <a:lnTo>
                    <a:pt x="29800" y="1901"/>
                  </a:lnTo>
                  <a:lnTo>
                    <a:pt x="29529" y="1698"/>
                  </a:lnTo>
                  <a:lnTo>
                    <a:pt x="29190" y="1494"/>
                  </a:lnTo>
                  <a:lnTo>
                    <a:pt x="28850" y="1358"/>
                  </a:lnTo>
                  <a:lnTo>
                    <a:pt x="28375" y="1223"/>
                  </a:lnTo>
                  <a:lnTo>
                    <a:pt x="27560" y="1087"/>
                  </a:lnTo>
                  <a:close/>
                  <a:moveTo>
                    <a:pt x="15410" y="1"/>
                  </a:moveTo>
                  <a:lnTo>
                    <a:pt x="11608" y="69"/>
                  </a:lnTo>
                  <a:lnTo>
                    <a:pt x="7739" y="204"/>
                  </a:lnTo>
                  <a:lnTo>
                    <a:pt x="4413" y="408"/>
                  </a:lnTo>
                  <a:lnTo>
                    <a:pt x="3191" y="544"/>
                  </a:lnTo>
                  <a:lnTo>
                    <a:pt x="2309" y="680"/>
                  </a:lnTo>
                  <a:lnTo>
                    <a:pt x="1765" y="815"/>
                  </a:lnTo>
                  <a:lnTo>
                    <a:pt x="1290" y="1019"/>
                  </a:lnTo>
                  <a:lnTo>
                    <a:pt x="883" y="1223"/>
                  </a:lnTo>
                  <a:lnTo>
                    <a:pt x="544" y="1494"/>
                  </a:lnTo>
                  <a:lnTo>
                    <a:pt x="340" y="1901"/>
                  </a:lnTo>
                  <a:lnTo>
                    <a:pt x="136" y="2241"/>
                  </a:lnTo>
                  <a:lnTo>
                    <a:pt x="1" y="2716"/>
                  </a:lnTo>
                  <a:lnTo>
                    <a:pt x="1" y="3259"/>
                  </a:lnTo>
                  <a:lnTo>
                    <a:pt x="1" y="58311"/>
                  </a:lnTo>
                  <a:lnTo>
                    <a:pt x="1" y="58854"/>
                  </a:lnTo>
                  <a:lnTo>
                    <a:pt x="136" y="59261"/>
                  </a:lnTo>
                  <a:lnTo>
                    <a:pt x="340" y="59736"/>
                  </a:lnTo>
                  <a:lnTo>
                    <a:pt x="612" y="60076"/>
                  </a:lnTo>
                  <a:lnTo>
                    <a:pt x="951" y="60347"/>
                  </a:lnTo>
                  <a:lnTo>
                    <a:pt x="1358" y="60619"/>
                  </a:lnTo>
                  <a:lnTo>
                    <a:pt x="1833" y="60823"/>
                  </a:lnTo>
                  <a:lnTo>
                    <a:pt x="2309" y="60958"/>
                  </a:lnTo>
                  <a:lnTo>
                    <a:pt x="4006" y="61162"/>
                  </a:lnTo>
                  <a:lnTo>
                    <a:pt x="6857" y="61501"/>
                  </a:lnTo>
                  <a:lnTo>
                    <a:pt x="8689" y="61637"/>
                  </a:lnTo>
                  <a:lnTo>
                    <a:pt x="10726" y="61705"/>
                  </a:lnTo>
                  <a:lnTo>
                    <a:pt x="12966" y="61773"/>
                  </a:lnTo>
                  <a:lnTo>
                    <a:pt x="15410" y="61841"/>
                  </a:lnTo>
                  <a:lnTo>
                    <a:pt x="17853" y="61773"/>
                  </a:lnTo>
                  <a:lnTo>
                    <a:pt x="20093" y="61705"/>
                  </a:lnTo>
                  <a:lnTo>
                    <a:pt x="22130" y="61637"/>
                  </a:lnTo>
                  <a:lnTo>
                    <a:pt x="23963" y="61501"/>
                  </a:lnTo>
                  <a:lnTo>
                    <a:pt x="26814" y="61162"/>
                  </a:lnTo>
                  <a:lnTo>
                    <a:pt x="28511" y="60958"/>
                  </a:lnTo>
                  <a:lnTo>
                    <a:pt x="28986" y="60823"/>
                  </a:lnTo>
                  <a:lnTo>
                    <a:pt x="29461" y="60619"/>
                  </a:lnTo>
                  <a:lnTo>
                    <a:pt x="29868" y="60347"/>
                  </a:lnTo>
                  <a:lnTo>
                    <a:pt x="30208" y="60076"/>
                  </a:lnTo>
                  <a:lnTo>
                    <a:pt x="30479" y="59736"/>
                  </a:lnTo>
                  <a:lnTo>
                    <a:pt x="30683" y="59261"/>
                  </a:lnTo>
                  <a:lnTo>
                    <a:pt x="30819" y="58854"/>
                  </a:lnTo>
                  <a:lnTo>
                    <a:pt x="30819" y="58311"/>
                  </a:lnTo>
                  <a:lnTo>
                    <a:pt x="30819" y="3259"/>
                  </a:lnTo>
                  <a:lnTo>
                    <a:pt x="30819" y="2716"/>
                  </a:lnTo>
                  <a:lnTo>
                    <a:pt x="30683" y="2241"/>
                  </a:lnTo>
                  <a:lnTo>
                    <a:pt x="30547" y="1901"/>
                  </a:lnTo>
                  <a:lnTo>
                    <a:pt x="30276" y="1494"/>
                  </a:lnTo>
                  <a:lnTo>
                    <a:pt x="29936" y="1223"/>
                  </a:lnTo>
                  <a:lnTo>
                    <a:pt x="29529" y="1019"/>
                  </a:lnTo>
                  <a:lnTo>
                    <a:pt x="29054" y="815"/>
                  </a:lnTo>
                  <a:lnTo>
                    <a:pt x="28511" y="680"/>
                  </a:lnTo>
                  <a:lnTo>
                    <a:pt x="27628" y="544"/>
                  </a:lnTo>
                  <a:lnTo>
                    <a:pt x="26406" y="408"/>
                  </a:lnTo>
                  <a:lnTo>
                    <a:pt x="23080" y="204"/>
                  </a:lnTo>
                  <a:lnTo>
                    <a:pt x="19211" y="69"/>
                  </a:lnTo>
                  <a:lnTo>
                    <a:pt x="15410" y="1"/>
                  </a:lnTo>
                  <a:close/>
                </a:path>
              </a:pathLst>
            </a:custGeom>
            <a:solidFill>
              <a:srgbClr val="4F4F5C"/>
            </a:solidFill>
            <a:ln w="9525" cap="flat" cmpd="sng">
              <a:solidFill>
                <a:srgbClr val="F55C2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ncode Sans"/>
                <a:ea typeface="Encode Sans"/>
                <a:cs typeface="Encode Sans"/>
                <a:sym typeface="Encode Sans"/>
              </a:endParaRPr>
            </a:p>
          </p:txBody>
        </p:sp>
        <p:pic>
          <p:nvPicPr>
            <p:cNvPr id="2" name="Immagin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5645" y="564200"/>
              <a:ext cx="1872000" cy="3329621"/>
            </a:xfrm>
            <a:prstGeom prst="rect">
              <a:avLst/>
            </a:prstGeom>
          </p:spPr>
        </p:pic>
      </p:grpSp>
      <p:grpSp>
        <p:nvGrpSpPr>
          <p:cNvPr id="7" name="Gruppo 6"/>
          <p:cNvGrpSpPr/>
          <p:nvPr/>
        </p:nvGrpSpPr>
        <p:grpSpPr>
          <a:xfrm>
            <a:off x="6321529" y="215000"/>
            <a:ext cx="2037337" cy="4161600"/>
            <a:chOff x="1200838" y="353873"/>
            <a:chExt cx="1863608" cy="3921828"/>
          </a:xfrm>
        </p:grpSpPr>
        <p:sp>
          <p:nvSpPr>
            <p:cNvPr id="8" name="Shape 293"/>
            <p:cNvSpPr/>
            <p:nvPr/>
          </p:nvSpPr>
          <p:spPr>
            <a:xfrm>
              <a:off x="1200838" y="353873"/>
              <a:ext cx="1863608" cy="3921828"/>
            </a:xfrm>
            <a:custGeom>
              <a:avLst/>
              <a:gdLst/>
              <a:ahLst/>
              <a:cxnLst/>
              <a:rect l="0" t="0" r="0" b="0"/>
              <a:pathLst>
                <a:path w="25999" h="54713" extrusionOk="0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4F4F5C"/>
            </a:solidFill>
            <a:ln w="9525" cap="flat" cmpd="sng">
              <a:solidFill>
                <a:srgbClr val="F55C2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" name="Immagin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2567" y="919686"/>
              <a:ext cx="1584000" cy="2817408"/>
            </a:xfrm>
            <a:prstGeom prst="rect">
              <a:avLst/>
            </a:prstGeom>
          </p:spPr>
        </p:pic>
      </p:grpSp>
      <p:pic>
        <p:nvPicPr>
          <p:cNvPr id="11" name="Immagin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807" y="1609295"/>
            <a:ext cx="864950" cy="973968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889" y="1323504"/>
            <a:ext cx="1464564" cy="15455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467</Words>
  <Application>Microsoft Macintosh PowerPoint</Application>
  <PresentationFormat>Presentazione su schermo (16:9)</PresentationFormat>
  <Paragraphs>188</Paragraphs>
  <Slides>23</Slides>
  <Notes>23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9" baseType="lpstr">
      <vt:lpstr>Calibri</vt:lpstr>
      <vt:lpstr>Encode Sans</vt:lpstr>
      <vt:lpstr>Encode Sans ExtraLight</vt:lpstr>
      <vt:lpstr>Times New Roman</vt:lpstr>
      <vt:lpstr>Arial</vt:lpstr>
      <vt:lpstr>Laertes template</vt:lpstr>
      <vt:lpstr>BEACONS INDOOR POSITIONING SYSTEM</vt:lpstr>
      <vt:lpstr> TOOLKIT</vt:lpstr>
      <vt:lpstr>iBEACONS</vt:lpstr>
      <vt:lpstr>TRILATERATION ALGORITHM</vt:lpstr>
      <vt:lpstr>REACTNATIVE</vt:lpstr>
      <vt:lpstr>NODE.JS</vt:lpstr>
      <vt:lpstr> ARCHITECTURE</vt:lpstr>
      <vt:lpstr>Presentazione di PowerPoint</vt:lpstr>
      <vt:lpstr>Presentazione di PowerPoint</vt:lpstr>
      <vt:lpstr> SETUP AND RESULTS</vt:lpstr>
      <vt:lpstr>Presentazione di PowerPoint</vt:lpstr>
      <vt:lpstr>1° SETUP</vt:lpstr>
      <vt:lpstr>Presentazione di PowerPoint</vt:lpstr>
      <vt:lpstr>2° SETUP</vt:lpstr>
      <vt:lpstr>Presentazione di PowerPoint</vt:lpstr>
      <vt:lpstr> PROBLEM FACED AND TECHNOLOGY LIMITATIONS</vt:lpstr>
      <vt:lpstr>ALGORITHM FOR DISTANCE ESTIMATION ON ANDROID</vt:lpstr>
      <vt:lpstr>INTERFERENCES AND REFLECTIONS</vt:lpstr>
      <vt:lpstr>DEVICE LIMITATIONS</vt:lpstr>
      <vt:lpstr> CONCLUSIONS</vt:lpstr>
      <vt:lpstr>RESULTS</vt:lpstr>
      <vt:lpstr>POSSIBLE FUTURE WORK</vt:lpstr>
      <vt:lpstr>THANKS!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Andrea Canepa</cp:lastModifiedBy>
  <cp:revision>21</cp:revision>
  <dcterms:modified xsi:type="dcterms:W3CDTF">2018-07-06T11:13:27Z</dcterms:modified>
</cp:coreProperties>
</file>